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14" r:id="rId2"/>
    <p:sldId id="317" r:id="rId3"/>
    <p:sldId id="338" r:id="rId4"/>
    <p:sldId id="331" r:id="rId5"/>
    <p:sldId id="330" r:id="rId6"/>
    <p:sldId id="332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298" r:id="rId18"/>
    <p:sldId id="329" r:id="rId19"/>
    <p:sldId id="334" r:id="rId20"/>
    <p:sldId id="333" r:id="rId21"/>
    <p:sldId id="336" r:id="rId22"/>
    <p:sldId id="335" r:id="rId23"/>
    <p:sldId id="33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996699"/>
    <a:srgbClr val="6699FF"/>
    <a:srgbClr val="FFFF66"/>
    <a:srgbClr val="003366"/>
    <a:srgbClr val="CCCCCC"/>
    <a:srgbClr val="00CCFF"/>
    <a:srgbClr val="FFFF00"/>
    <a:srgbClr val="9999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8" autoAdjust="0"/>
    <p:restoredTop sz="93377" autoAdjust="0"/>
  </p:normalViewPr>
  <p:slideViewPr>
    <p:cSldViewPr snapToGrid="0" snapToObjects="1">
      <p:cViewPr>
        <p:scale>
          <a:sx n="90" d="100"/>
          <a:sy n="90" d="100"/>
        </p:scale>
        <p:origin x="-576" y="-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-3576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8AEEF-CDAB-BD45-9969-33E9162295D8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D02D4-A9FA-3C4F-89F2-685C2542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45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784D8-3465-804A-92D4-A63F712450B5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8934B-8895-AE42-AACE-9074ADE46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6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8934B-8895-AE42-AACE-9074ADE468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25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1" dirty="0" smtClean="0"/>
          </a:p>
          <a:p>
            <a:r>
              <a:rPr lang="en-US" sz="1600" b="1" dirty="0" smtClean="0"/>
              <a:t>To</a:t>
            </a:r>
          </a:p>
          <a:p>
            <a:endParaRPr lang="en-US" dirty="0" smtClean="0"/>
          </a:p>
          <a:p>
            <a:r>
              <a:rPr lang="en-US" dirty="0" smtClean="0"/>
              <a:t>Assist in individual in supporting</a:t>
            </a:r>
            <a:r>
              <a:rPr lang="en-US" baseline="0" dirty="0" smtClean="0"/>
              <a:t> them through a</a:t>
            </a:r>
            <a:r>
              <a:rPr lang="en-US" dirty="0" smtClean="0"/>
              <a:t> behavior</a:t>
            </a:r>
            <a:r>
              <a:rPr lang="en-US" baseline="0" dirty="0" smtClean="0"/>
              <a:t> change goal</a:t>
            </a:r>
          </a:p>
          <a:p>
            <a:r>
              <a:rPr lang="en-US" baseline="0" dirty="0" smtClean="0"/>
              <a:t>Support that can reach outside the classroom setting to remote or regional locations</a:t>
            </a:r>
          </a:p>
          <a:p>
            <a:r>
              <a:rPr lang="en-US" dirty="0" smtClean="0"/>
              <a:t>A coach in your pocket</a:t>
            </a:r>
          </a:p>
          <a:p>
            <a:endParaRPr lang="en-US" dirty="0" smtClean="0"/>
          </a:p>
          <a:p>
            <a:r>
              <a:rPr lang="en-US" sz="1600" b="1" dirty="0" smtClean="0"/>
              <a:t>By</a:t>
            </a:r>
          </a:p>
          <a:p>
            <a:endParaRPr lang="en-US" dirty="0" smtClean="0"/>
          </a:p>
          <a:p>
            <a:r>
              <a:rPr lang="en-US" dirty="0" smtClean="0"/>
              <a:t>Platform that enables instrumentation and measurement framework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That can surface content that engages both coach and coachee to participate</a:t>
            </a:r>
          </a:p>
          <a:p>
            <a:r>
              <a:rPr lang="en-US" baseline="0" dirty="0" smtClean="0"/>
              <a:t>Scale means discovering highly targeted insight, separating the signal from the noise</a:t>
            </a:r>
          </a:p>
          <a:p>
            <a:r>
              <a:rPr lang="en-US" dirty="0" smtClean="0"/>
              <a:t>Scale means automation</a:t>
            </a:r>
            <a:r>
              <a:rPr lang="en-US" baseline="0" dirty="0" smtClean="0"/>
              <a:t> so that coaches can triage and manage who needs targeted support even in large populations</a:t>
            </a:r>
          </a:p>
          <a:p>
            <a:r>
              <a:rPr lang="en-US" baseline="0" dirty="0" smtClean="0"/>
              <a:t>Delivered via Internet to any devices including mobile phone, tablets and desktop</a:t>
            </a:r>
          </a:p>
          <a:p>
            <a:endParaRPr lang="en-US" baseline="0" dirty="0" smtClean="0"/>
          </a:p>
          <a:p>
            <a:r>
              <a:rPr lang="en-US" sz="1600" b="1" baseline="0" dirty="0" smtClean="0"/>
              <a:t>So</a:t>
            </a:r>
          </a:p>
          <a:p>
            <a:endParaRPr lang="en-US" baseline="0" dirty="0" smtClean="0"/>
          </a:p>
          <a:p>
            <a:r>
              <a:rPr lang="en-US" baseline="0" dirty="0" smtClean="0"/>
              <a:t>Enables collaboration between the behavior change participants</a:t>
            </a:r>
          </a:p>
          <a:p>
            <a:r>
              <a:rPr lang="en-US" baseline="0" dirty="0" smtClean="0"/>
              <a:t>Coachees and coaches are vested in the process as they can configure and control how they engage</a:t>
            </a:r>
          </a:p>
          <a:p>
            <a:r>
              <a:rPr lang="en-US" baseline="0" dirty="0" smtClean="0"/>
              <a:t>All system events controlled by rules that can be opt-in/out</a:t>
            </a:r>
          </a:p>
          <a:p>
            <a:r>
              <a:rPr lang="en-US" baseline="0" dirty="0" smtClean="0"/>
              <a:t>Feedback loop established based on cycle of observation, measurement, reinforcement and reward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8934B-8895-AE42-AACE-9074ADE468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90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1" dirty="0" smtClean="0"/>
          </a:p>
          <a:p>
            <a:r>
              <a:rPr lang="en-US" sz="1600" b="1" dirty="0" smtClean="0"/>
              <a:t>To</a:t>
            </a:r>
          </a:p>
          <a:p>
            <a:endParaRPr lang="en-US" dirty="0" smtClean="0"/>
          </a:p>
          <a:p>
            <a:r>
              <a:rPr lang="en-US" dirty="0" smtClean="0"/>
              <a:t>Assist in individual in supporting</a:t>
            </a:r>
            <a:r>
              <a:rPr lang="en-US" baseline="0" dirty="0" smtClean="0"/>
              <a:t> them through a</a:t>
            </a:r>
            <a:r>
              <a:rPr lang="en-US" dirty="0" smtClean="0"/>
              <a:t> behavior</a:t>
            </a:r>
            <a:r>
              <a:rPr lang="en-US" baseline="0" dirty="0" smtClean="0"/>
              <a:t> change goal</a:t>
            </a:r>
          </a:p>
          <a:p>
            <a:r>
              <a:rPr lang="en-US" baseline="0" dirty="0" smtClean="0"/>
              <a:t>Support that can reach outside the classroom setting to remote or regional locations</a:t>
            </a:r>
          </a:p>
          <a:p>
            <a:r>
              <a:rPr lang="en-US" dirty="0" smtClean="0"/>
              <a:t>A coach in your pocket</a:t>
            </a:r>
          </a:p>
          <a:p>
            <a:endParaRPr lang="en-US" dirty="0" smtClean="0"/>
          </a:p>
          <a:p>
            <a:r>
              <a:rPr lang="en-US" sz="1600" b="1" dirty="0" smtClean="0"/>
              <a:t>By</a:t>
            </a:r>
          </a:p>
          <a:p>
            <a:endParaRPr lang="en-US" dirty="0" smtClean="0"/>
          </a:p>
          <a:p>
            <a:r>
              <a:rPr lang="en-US" dirty="0" smtClean="0"/>
              <a:t>Platform that enables instrumentation and measurement framework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That can surface content that engages both coach and coachee to participate</a:t>
            </a:r>
          </a:p>
          <a:p>
            <a:r>
              <a:rPr lang="en-US" baseline="0" dirty="0" smtClean="0"/>
              <a:t>Scale means discovering highly targeted insight, separating the signal from the noise</a:t>
            </a:r>
          </a:p>
          <a:p>
            <a:r>
              <a:rPr lang="en-US" dirty="0" smtClean="0"/>
              <a:t>Scale means automation</a:t>
            </a:r>
            <a:r>
              <a:rPr lang="en-US" baseline="0" dirty="0" smtClean="0"/>
              <a:t> so that coaches can triage and manage who needs targeted support even in large populations</a:t>
            </a:r>
          </a:p>
          <a:p>
            <a:r>
              <a:rPr lang="en-US" baseline="0" dirty="0" smtClean="0"/>
              <a:t>Delivered via Internet to any devices including mobile phone, tablets and desktop</a:t>
            </a:r>
          </a:p>
          <a:p>
            <a:endParaRPr lang="en-US" baseline="0" dirty="0" smtClean="0"/>
          </a:p>
          <a:p>
            <a:r>
              <a:rPr lang="en-US" sz="1600" b="1" baseline="0" dirty="0" smtClean="0"/>
              <a:t>So</a:t>
            </a:r>
          </a:p>
          <a:p>
            <a:endParaRPr lang="en-US" baseline="0" dirty="0" smtClean="0"/>
          </a:p>
          <a:p>
            <a:r>
              <a:rPr lang="en-US" baseline="0" dirty="0" smtClean="0"/>
              <a:t>Enables collaboration between the behavior change participants</a:t>
            </a:r>
          </a:p>
          <a:p>
            <a:r>
              <a:rPr lang="en-US" baseline="0" dirty="0" smtClean="0"/>
              <a:t>Coachees and coaches are vested in the process as they can configure and control how they engage</a:t>
            </a:r>
          </a:p>
          <a:p>
            <a:r>
              <a:rPr lang="en-US" baseline="0" dirty="0" smtClean="0"/>
              <a:t>All system events controlled by rules that can be opt-in/out</a:t>
            </a:r>
          </a:p>
          <a:p>
            <a:r>
              <a:rPr lang="en-US" baseline="0" dirty="0" smtClean="0"/>
              <a:t>Feedback loop established based on cycle of observation, measurement, reinforcement and reward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8934B-8895-AE42-AACE-9074ADE4686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90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1" dirty="0" smtClean="0"/>
          </a:p>
          <a:p>
            <a:r>
              <a:rPr lang="en-US" sz="1600" b="1" dirty="0" smtClean="0"/>
              <a:t>To</a:t>
            </a:r>
          </a:p>
          <a:p>
            <a:endParaRPr lang="en-US" dirty="0" smtClean="0"/>
          </a:p>
          <a:p>
            <a:r>
              <a:rPr lang="en-US" dirty="0" smtClean="0"/>
              <a:t>Assist in individual in supporting</a:t>
            </a:r>
            <a:r>
              <a:rPr lang="en-US" baseline="0" dirty="0" smtClean="0"/>
              <a:t> them through a</a:t>
            </a:r>
            <a:r>
              <a:rPr lang="en-US" dirty="0" smtClean="0"/>
              <a:t> behavior</a:t>
            </a:r>
            <a:r>
              <a:rPr lang="en-US" baseline="0" dirty="0" smtClean="0"/>
              <a:t> change goal</a:t>
            </a:r>
          </a:p>
          <a:p>
            <a:r>
              <a:rPr lang="en-US" baseline="0" dirty="0" smtClean="0"/>
              <a:t>Support that can reach outside the classroom setting to remote or regional locations</a:t>
            </a:r>
          </a:p>
          <a:p>
            <a:r>
              <a:rPr lang="en-US" dirty="0" smtClean="0"/>
              <a:t>A coach in your pocket</a:t>
            </a:r>
          </a:p>
          <a:p>
            <a:endParaRPr lang="en-US" dirty="0" smtClean="0"/>
          </a:p>
          <a:p>
            <a:r>
              <a:rPr lang="en-US" sz="1600" b="1" dirty="0" smtClean="0"/>
              <a:t>By</a:t>
            </a:r>
          </a:p>
          <a:p>
            <a:endParaRPr lang="en-US" dirty="0" smtClean="0"/>
          </a:p>
          <a:p>
            <a:r>
              <a:rPr lang="en-US" dirty="0" smtClean="0"/>
              <a:t>Platform that enables instrumentation and measurement framework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That can surface content that engages both coach and coachee to participate</a:t>
            </a:r>
          </a:p>
          <a:p>
            <a:r>
              <a:rPr lang="en-US" baseline="0" dirty="0" smtClean="0"/>
              <a:t>Scale means discovering highly targeted insight, separating the signal from the noise</a:t>
            </a:r>
          </a:p>
          <a:p>
            <a:r>
              <a:rPr lang="en-US" dirty="0" smtClean="0"/>
              <a:t>Scale means automation</a:t>
            </a:r>
            <a:r>
              <a:rPr lang="en-US" baseline="0" dirty="0" smtClean="0"/>
              <a:t> so that coaches can triage and manage who needs targeted support even in large populations</a:t>
            </a:r>
          </a:p>
          <a:p>
            <a:r>
              <a:rPr lang="en-US" baseline="0" dirty="0" smtClean="0"/>
              <a:t>Delivered via Internet to any devices including mobile phone, tablets and desktop</a:t>
            </a:r>
          </a:p>
          <a:p>
            <a:endParaRPr lang="en-US" baseline="0" dirty="0" smtClean="0"/>
          </a:p>
          <a:p>
            <a:r>
              <a:rPr lang="en-US" sz="1600" b="1" baseline="0" dirty="0" smtClean="0"/>
              <a:t>So</a:t>
            </a:r>
          </a:p>
          <a:p>
            <a:endParaRPr lang="en-US" baseline="0" dirty="0" smtClean="0"/>
          </a:p>
          <a:p>
            <a:r>
              <a:rPr lang="en-US" baseline="0" dirty="0" smtClean="0"/>
              <a:t>Enables collaboration between the behavior change participants</a:t>
            </a:r>
          </a:p>
          <a:p>
            <a:r>
              <a:rPr lang="en-US" baseline="0" dirty="0" smtClean="0"/>
              <a:t>Coachees and coaches are vested in the process as they can configure and control how they engage</a:t>
            </a:r>
          </a:p>
          <a:p>
            <a:r>
              <a:rPr lang="en-US" baseline="0" dirty="0" smtClean="0"/>
              <a:t>All system events controlled by rules that can be opt-in/out</a:t>
            </a:r>
          </a:p>
          <a:p>
            <a:r>
              <a:rPr lang="en-US" baseline="0" dirty="0" smtClean="0"/>
              <a:t>Feedback loop established based on cycle of observation, measurement, reinforcement and reward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8934B-8895-AE42-AACE-9074ADE468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90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1" dirty="0" smtClean="0"/>
          </a:p>
          <a:p>
            <a:r>
              <a:rPr lang="en-US" sz="1600" b="1" dirty="0" smtClean="0"/>
              <a:t>To</a:t>
            </a:r>
          </a:p>
          <a:p>
            <a:endParaRPr lang="en-US" dirty="0" smtClean="0"/>
          </a:p>
          <a:p>
            <a:r>
              <a:rPr lang="en-US" dirty="0" smtClean="0"/>
              <a:t>Assist in individual in supporting</a:t>
            </a:r>
            <a:r>
              <a:rPr lang="en-US" baseline="0" dirty="0" smtClean="0"/>
              <a:t> them through a</a:t>
            </a:r>
            <a:r>
              <a:rPr lang="en-US" dirty="0" smtClean="0"/>
              <a:t> behavior</a:t>
            </a:r>
            <a:r>
              <a:rPr lang="en-US" baseline="0" dirty="0" smtClean="0"/>
              <a:t> change goal</a:t>
            </a:r>
          </a:p>
          <a:p>
            <a:r>
              <a:rPr lang="en-US" baseline="0" dirty="0" smtClean="0"/>
              <a:t>Support that can reach outside the classroom setting to remote or regional locations</a:t>
            </a:r>
          </a:p>
          <a:p>
            <a:r>
              <a:rPr lang="en-US" dirty="0" smtClean="0"/>
              <a:t>A coach in your pocket</a:t>
            </a:r>
          </a:p>
          <a:p>
            <a:endParaRPr lang="en-US" dirty="0" smtClean="0"/>
          </a:p>
          <a:p>
            <a:r>
              <a:rPr lang="en-US" sz="1600" b="1" dirty="0" smtClean="0"/>
              <a:t>By</a:t>
            </a:r>
          </a:p>
          <a:p>
            <a:endParaRPr lang="en-US" dirty="0" smtClean="0"/>
          </a:p>
          <a:p>
            <a:r>
              <a:rPr lang="en-US" dirty="0" smtClean="0"/>
              <a:t>Platform that enables instrumentation and measurement framework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That can surface content that engages both coach and coachee to participate</a:t>
            </a:r>
          </a:p>
          <a:p>
            <a:r>
              <a:rPr lang="en-US" baseline="0" dirty="0" smtClean="0"/>
              <a:t>Scale means discovering highly targeted insight, separating the signal from the noise</a:t>
            </a:r>
          </a:p>
          <a:p>
            <a:r>
              <a:rPr lang="en-US" dirty="0" smtClean="0"/>
              <a:t>Scale means automation</a:t>
            </a:r>
            <a:r>
              <a:rPr lang="en-US" baseline="0" dirty="0" smtClean="0"/>
              <a:t> so that coaches can triage and manage who needs targeted support even in large populations</a:t>
            </a:r>
          </a:p>
          <a:p>
            <a:r>
              <a:rPr lang="en-US" baseline="0" dirty="0" smtClean="0"/>
              <a:t>Delivered via Internet to any devices including mobile phone, tablets and desktop</a:t>
            </a:r>
          </a:p>
          <a:p>
            <a:endParaRPr lang="en-US" baseline="0" dirty="0" smtClean="0"/>
          </a:p>
          <a:p>
            <a:r>
              <a:rPr lang="en-US" sz="1600" b="1" baseline="0" dirty="0" smtClean="0"/>
              <a:t>So</a:t>
            </a:r>
          </a:p>
          <a:p>
            <a:endParaRPr lang="en-US" baseline="0" dirty="0" smtClean="0"/>
          </a:p>
          <a:p>
            <a:r>
              <a:rPr lang="en-US" baseline="0" dirty="0" smtClean="0"/>
              <a:t>Enables collaboration between the behavior change participants</a:t>
            </a:r>
          </a:p>
          <a:p>
            <a:r>
              <a:rPr lang="en-US" baseline="0" dirty="0" smtClean="0"/>
              <a:t>Coachees and coaches are vested in the process as they can configure and control how they engage</a:t>
            </a:r>
          </a:p>
          <a:p>
            <a:r>
              <a:rPr lang="en-US" baseline="0" dirty="0" smtClean="0"/>
              <a:t>All system events controlled by rules that can be opt-in/out</a:t>
            </a:r>
          </a:p>
          <a:p>
            <a:r>
              <a:rPr lang="en-US" baseline="0" dirty="0" smtClean="0"/>
              <a:t>Feedback loop established based on cycle of observation, measurement, reinforcement and reward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8934B-8895-AE42-AACE-9074ADE468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90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0" b="1" dirty="0" smtClean="0"/>
              <a:t>Motivation</a:t>
            </a:r>
          </a:p>
          <a:p>
            <a:r>
              <a:rPr lang="en-US" sz="1050" dirty="0" smtClean="0"/>
              <a:t>Motivation to use system is that coachee is</a:t>
            </a:r>
            <a:r>
              <a:rPr lang="en-US" sz="1050" baseline="0" dirty="0" smtClean="0"/>
              <a:t> voluntarily engaged in some goal directed behavior</a:t>
            </a:r>
            <a:endParaRPr lang="en-US" sz="1050" dirty="0" smtClean="0"/>
          </a:p>
          <a:p>
            <a:r>
              <a:rPr lang="en-US" sz="1050" b="1" dirty="0" smtClean="0"/>
              <a:t>Ability</a:t>
            </a:r>
          </a:p>
          <a:p>
            <a:r>
              <a:rPr lang="en-US" sz="1050" b="0" dirty="0" smtClean="0"/>
              <a:t>Ability to use system made easy as participants</a:t>
            </a:r>
            <a:r>
              <a:rPr lang="en-US" sz="1050" b="0" baseline="0" dirty="0" smtClean="0"/>
              <a:t> can access application anytime/anywhere via any ambulatory/convenient device * </a:t>
            </a:r>
            <a:r>
              <a:rPr lang="en-US" sz="1050" dirty="0" smtClean="0"/>
              <a:t>Behavioral</a:t>
            </a:r>
            <a:r>
              <a:rPr lang="en-US" sz="1050" baseline="0" dirty="0" smtClean="0"/>
              <a:t> observation data capture made easier over time as sensor technologies improve</a:t>
            </a:r>
            <a:endParaRPr lang="en-US" sz="1050" dirty="0" smtClean="0"/>
          </a:p>
          <a:p>
            <a:r>
              <a:rPr lang="en-US" sz="1050" b="1" dirty="0" smtClean="0"/>
              <a:t>Trigger</a:t>
            </a:r>
          </a:p>
          <a:p>
            <a:r>
              <a:rPr lang="en-US" sz="1050" dirty="0" smtClean="0"/>
              <a:t>External - Coachees directed to the application via a signaling</a:t>
            </a:r>
            <a:r>
              <a:rPr lang="en-US" sz="1050" baseline="0" dirty="0" smtClean="0"/>
              <a:t> protocols, e.g. a trigger based on a push notification to a device</a:t>
            </a:r>
          </a:p>
          <a:p>
            <a:r>
              <a:rPr lang="en-US" sz="1050" dirty="0" smtClean="0"/>
              <a:t>Internal – Coachees motivated to engage with tool as they have a change goal they wish to hit</a:t>
            </a:r>
          </a:p>
          <a:p>
            <a:r>
              <a:rPr lang="en-US" sz="1050" b="1" dirty="0" smtClean="0"/>
              <a:t>Behavior</a:t>
            </a:r>
          </a:p>
          <a:p>
            <a:r>
              <a:rPr lang="en-US" sz="1050" b="0" dirty="0" smtClean="0"/>
              <a:t>Nudge content has summary content that crates</a:t>
            </a:r>
            <a:r>
              <a:rPr lang="en-US" sz="1050" b="0" baseline="0" dirty="0" smtClean="0"/>
              <a:t> intrigue to then inspect content at more detail</a:t>
            </a:r>
            <a:endParaRPr lang="en-US" sz="1050" b="1" dirty="0" smtClean="0"/>
          </a:p>
          <a:p>
            <a:r>
              <a:rPr lang="en-US" sz="1050" b="1" dirty="0" smtClean="0"/>
              <a:t>Reward</a:t>
            </a:r>
          </a:p>
          <a:p>
            <a:r>
              <a:rPr lang="en-US" sz="1050" b="0" dirty="0" smtClean="0"/>
              <a:t>Content of relevance to stakeholders in the process including coachees, coaches</a:t>
            </a:r>
            <a:r>
              <a:rPr lang="en-US" sz="1050" b="0" baseline="0" dirty="0" smtClean="0"/>
              <a:t> and research community and industry * Reinforcements can be on a variable schedule with support for range of signaling protocols * </a:t>
            </a:r>
            <a:r>
              <a:rPr lang="en-US" sz="1050" b="0" dirty="0" smtClean="0"/>
              <a:t>Coachees can get goal attainment summaries,</a:t>
            </a:r>
            <a:r>
              <a:rPr lang="en-US" sz="1050" b="0" baseline="0" dirty="0" smtClean="0"/>
              <a:t> charts, graphs, content pointers, personalized instruction, survey reminders * Goal performance succinctly summarized using consolidated, aggregates and sliding time windows to reduce noise * Coaches get insight into coachee performance, schedule * Coaches nudge coachees to help them make better goal-directed behavioral decisions</a:t>
            </a:r>
            <a:endParaRPr lang="en-US" sz="1050" b="1" dirty="0" smtClean="0"/>
          </a:p>
          <a:p>
            <a:r>
              <a:rPr lang="en-US" sz="1050" b="1" dirty="0" smtClean="0"/>
              <a:t>Investment</a:t>
            </a:r>
          </a:p>
          <a:p>
            <a:r>
              <a:rPr lang="en-US" sz="1050" dirty="0" smtClean="0"/>
              <a:t>Coaches invest into the process as they can design and test behavioral hypotheses</a:t>
            </a:r>
            <a:r>
              <a:rPr lang="en-US" sz="1050" baseline="0" dirty="0" smtClean="0"/>
              <a:t>  * </a:t>
            </a:r>
            <a:r>
              <a:rPr lang="en-US" sz="1050" dirty="0" smtClean="0"/>
              <a:t>Coaches can add content and polls</a:t>
            </a:r>
            <a:r>
              <a:rPr lang="en-US" sz="1050" baseline="0" dirty="0" smtClean="0"/>
              <a:t> at any time</a:t>
            </a:r>
            <a:endParaRPr lang="en-US" sz="1050" dirty="0" smtClean="0"/>
          </a:p>
          <a:p>
            <a:r>
              <a:rPr lang="en-US" sz="1050" dirty="0" smtClean="0"/>
              <a:t>Coachees iteratively define their goals</a:t>
            </a:r>
            <a:r>
              <a:rPr lang="en-US" sz="1050" baseline="0" dirty="0" smtClean="0"/>
              <a:t> and</a:t>
            </a:r>
            <a:r>
              <a:rPr lang="en-US" sz="1050" dirty="0" smtClean="0"/>
              <a:t> control what and when they receive</a:t>
            </a:r>
            <a:r>
              <a:rPr lang="en-US" sz="1050" baseline="0" dirty="0" smtClean="0"/>
              <a:t> feedback  * Nudge – choice architecture – Paternalistic liberalism </a:t>
            </a:r>
          </a:p>
          <a:p>
            <a:r>
              <a:rPr lang="en-US" sz="1050" baseline="0" dirty="0" smtClean="0"/>
              <a:t>Configurations reflects in changed system behavior * </a:t>
            </a:r>
            <a:r>
              <a:rPr lang="en-US" sz="1050" dirty="0" smtClean="0"/>
              <a:t>Expandable later to include coachee created content and social networking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8934B-8895-AE42-AACE-9074ADE468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64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People like to tell stories</a:t>
            </a:r>
          </a:p>
          <a:p>
            <a:r>
              <a:rPr lang="en-US" dirty="0" smtClean="0"/>
              <a:t>People believe in stories</a:t>
            </a:r>
          </a:p>
          <a:p>
            <a:r>
              <a:rPr lang="en-US" dirty="0" smtClean="0"/>
              <a:t>People use stories to rationalize their own lives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24D9-0757-0B45-A734-3A6CBC260C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77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8934B-8895-AE42-AACE-9074ADE468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83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People like to tell stories</a:t>
            </a:r>
          </a:p>
          <a:p>
            <a:r>
              <a:rPr lang="en-US" dirty="0" smtClean="0"/>
              <a:t>People believe in stories</a:t>
            </a:r>
          </a:p>
          <a:p>
            <a:r>
              <a:rPr lang="en-US" dirty="0" smtClean="0"/>
              <a:t>People use stories to rationalize their own lives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24D9-0757-0B45-A734-3A6CBC260C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77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People like to tell stories</a:t>
            </a:r>
          </a:p>
          <a:p>
            <a:r>
              <a:rPr lang="en-US" dirty="0" smtClean="0"/>
              <a:t>People believe in stories</a:t>
            </a:r>
          </a:p>
          <a:p>
            <a:r>
              <a:rPr lang="en-US" dirty="0" smtClean="0"/>
              <a:t>People use stories to rationalize their own lives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24D9-0757-0B45-A734-3A6CBC260C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77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1" dirty="0" smtClean="0"/>
          </a:p>
          <a:p>
            <a:r>
              <a:rPr lang="en-US" sz="1600" b="1" dirty="0" smtClean="0"/>
              <a:t>To</a:t>
            </a:r>
          </a:p>
          <a:p>
            <a:endParaRPr lang="en-US" dirty="0" smtClean="0"/>
          </a:p>
          <a:p>
            <a:r>
              <a:rPr lang="en-US" dirty="0" smtClean="0"/>
              <a:t>Assist in individual in supporting</a:t>
            </a:r>
            <a:r>
              <a:rPr lang="en-US" baseline="0" dirty="0" smtClean="0"/>
              <a:t> them through a</a:t>
            </a:r>
            <a:r>
              <a:rPr lang="en-US" dirty="0" smtClean="0"/>
              <a:t> behavior</a:t>
            </a:r>
            <a:r>
              <a:rPr lang="en-US" baseline="0" dirty="0" smtClean="0"/>
              <a:t> change goal</a:t>
            </a:r>
          </a:p>
          <a:p>
            <a:r>
              <a:rPr lang="en-US" baseline="0" dirty="0" smtClean="0"/>
              <a:t>Support that can reach outside the classroom setting to remote or regional locations</a:t>
            </a:r>
          </a:p>
          <a:p>
            <a:r>
              <a:rPr lang="en-US" dirty="0" smtClean="0"/>
              <a:t>A coach in your pocket</a:t>
            </a:r>
          </a:p>
          <a:p>
            <a:endParaRPr lang="en-US" dirty="0" smtClean="0"/>
          </a:p>
          <a:p>
            <a:r>
              <a:rPr lang="en-US" sz="1600" b="1" dirty="0" smtClean="0"/>
              <a:t>By</a:t>
            </a:r>
          </a:p>
          <a:p>
            <a:endParaRPr lang="en-US" dirty="0" smtClean="0"/>
          </a:p>
          <a:p>
            <a:r>
              <a:rPr lang="en-US" dirty="0" smtClean="0"/>
              <a:t>Platform that enables instrumentation and measurement framework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That can surface content that engages both coach and coachee to participate</a:t>
            </a:r>
          </a:p>
          <a:p>
            <a:r>
              <a:rPr lang="en-US" baseline="0" dirty="0" smtClean="0"/>
              <a:t>Scale means discovering highly targeted insight, separating the signal from the noise</a:t>
            </a:r>
          </a:p>
          <a:p>
            <a:r>
              <a:rPr lang="en-US" dirty="0" smtClean="0"/>
              <a:t>Scale means automation</a:t>
            </a:r>
            <a:r>
              <a:rPr lang="en-US" baseline="0" dirty="0" smtClean="0"/>
              <a:t> so that coaches can triage and manage who needs targeted support even in large populations</a:t>
            </a:r>
          </a:p>
          <a:p>
            <a:r>
              <a:rPr lang="en-US" baseline="0" dirty="0" smtClean="0"/>
              <a:t>Delivered via Internet to any devices including mobile phone, tablets and desktop</a:t>
            </a:r>
          </a:p>
          <a:p>
            <a:endParaRPr lang="en-US" baseline="0" dirty="0" smtClean="0"/>
          </a:p>
          <a:p>
            <a:r>
              <a:rPr lang="en-US" sz="1600" b="1" baseline="0" dirty="0" smtClean="0"/>
              <a:t>So</a:t>
            </a:r>
          </a:p>
          <a:p>
            <a:endParaRPr lang="en-US" baseline="0" dirty="0" smtClean="0"/>
          </a:p>
          <a:p>
            <a:r>
              <a:rPr lang="en-US" baseline="0" dirty="0" smtClean="0"/>
              <a:t>Enables collaboration between the behavior change participants</a:t>
            </a:r>
          </a:p>
          <a:p>
            <a:r>
              <a:rPr lang="en-US" baseline="0" dirty="0" smtClean="0"/>
              <a:t>Coachees and coaches are vested in the process as they can configure and control how they engage</a:t>
            </a:r>
          </a:p>
          <a:p>
            <a:r>
              <a:rPr lang="en-US" baseline="0" dirty="0" smtClean="0"/>
              <a:t>All system events controlled by rules that can be opt-in/out</a:t>
            </a:r>
          </a:p>
          <a:p>
            <a:r>
              <a:rPr lang="en-US" baseline="0" dirty="0" smtClean="0"/>
              <a:t>Feedback loop established based on cycle of observation, measurement, reinforcement and reward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8934B-8895-AE42-AACE-9074ADE4686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90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6985-3D7B-1144-8BF1-4899AA6700E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11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6985-3D7B-1144-8BF1-4899AA6700E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5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6985-3D7B-1144-8BF1-4899AA6700E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38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1254-3FD6-1849-945A-D1BDE0F00CA0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2C6BC-DF65-BF40-B104-0DC5823EF8D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756315" cy="4525963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4928383" y="1600200"/>
            <a:ext cx="3758417" cy="4525963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8683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6985-3D7B-1144-8BF1-4899AA6700E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7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6985-3D7B-1144-8BF1-4899AA6700E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6985-3D7B-1144-8BF1-4899AA6700E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85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6985-3D7B-1144-8BF1-4899AA6700E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6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6985-3D7B-1144-8BF1-4899AA6700E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8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6985-3D7B-1144-8BF1-4899AA6700E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21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6985-3D7B-1144-8BF1-4899AA6700E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8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6985-3D7B-1144-8BF1-4899AA6700E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4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C6985-3D7B-1144-8BF1-4899AA6700E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StefanoPicozzi@gmail.com</a:t>
            </a:r>
            <a:r>
              <a:rPr lang="en-US" dirty="0" smtClean="0"/>
              <a:t>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05302-7F62-A34E-A579-5B24E69A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73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microsoft.com/office/2007/relationships/hdphoto" Target="../media/hdphoto2.wdp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50170" y="3193879"/>
            <a:ext cx="6892603" cy="14700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A behavioral insight platform for coaches and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coachees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4967575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By Stefano Picozzi</a:t>
            </a:r>
          </a:p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March 2014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742045" y="1056878"/>
            <a:ext cx="3578541" cy="1755217"/>
            <a:chOff x="5387203" y="951650"/>
            <a:chExt cx="3578541" cy="1755217"/>
          </a:xfrm>
        </p:grpSpPr>
        <p:sp>
          <p:nvSpPr>
            <p:cNvPr id="8" name="TextBox 7"/>
            <p:cNvSpPr txBox="1"/>
            <p:nvPr/>
          </p:nvSpPr>
          <p:spPr>
            <a:xfrm rot="21422445">
              <a:off x="5794500" y="1783537"/>
              <a:ext cx="2955331" cy="923330"/>
            </a:xfrm>
            <a:prstGeom prst="rect">
              <a:avLst/>
            </a:prstGeom>
            <a:noFill/>
            <a:ln>
              <a:noFill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b="1" dirty="0" smtClean="0">
                  <a:solidFill>
                    <a:schemeClr val="bg1">
                      <a:lumMod val="50000"/>
                    </a:schemeClr>
                  </a:solidFill>
                  <a:effectLst/>
                  <a:latin typeface="Arial"/>
                  <a:cs typeface="Arial"/>
                </a:rPr>
                <a:t>Machine</a:t>
              </a:r>
              <a:endParaRPr lang="en-US" sz="5400" b="1" dirty="0">
                <a:solidFill>
                  <a:schemeClr val="bg1">
                    <a:lumMod val="50000"/>
                  </a:schemeClr>
                </a:solidFill>
                <a:effectLst/>
                <a:latin typeface="Arial"/>
                <a:cs typeface="Arial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alphaModFix amt="77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4637" y="1004262"/>
              <a:ext cx="661107" cy="66110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 rot="19073905">
              <a:off x="5387203" y="1373814"/>
              <a:ext cx="109662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The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307825">
              <a:off x="6365407" y="951650"/>
              <a:ext cx="110777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 b="1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Nu</a:t>
              </a:r>
              <a:endParaRPr lang="en-US" sz="54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725750">
              <a:off x="7226217" y="1008485"/>
              <a:ext cx="681694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b="1" i="1" dirty="0">
                  <a:solidFill>
                    <a:schemeClr val="accent6"/>
                  </a:solidFill>
                  <a:latin typeface="Arial"/>
                  <a:cs typeface="Arial"/>
                </a:rPr>
                <a:t>d</a:t>
              </a:r>
              <a:endParaRPr lang="en-US" sz="5400" dirty="0">
                <a:solidFill>
                  <a:schemeClr val="accent6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358379">
              <a:off x="7614588" y="1083092"/>
              <a:ext cx="99280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b="1" dirty="0">
                  <a:solidFill>
                    <a:srgbClr val="7F7F7F"/>
                  </a:solidFill>
                  <a:latin typeface="Arial"/>
                  <a:cs typeface="Arial"/>
                </a:rPr>
                <a:t>ge</a:t>
              </a:r>
              <a:endParaRPr lang="en-US" sz="5400" dirty="0">
                <a:solidFill>
                  <a:srgbClr val="7F7F7F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288376" y="6563373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332027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/>
          <a:lstStyle/>
          <a:p>
            <a:r>
              <a:rPr lang="en-US" dirty="0" smtClean="0"/>
              <a:t>Coachee Functional Prototype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29761" y="1651321"/>
            <a:ext cx="63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Polls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917577" y="1666334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Poll Example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46047" y="168134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Resources</a:t>
            </a:r>
            <a:endParaRPr lang="en-US" b="1" dirty="0"/>
          </a:p>
        </p:txBody>
      </p:sp>
      <p:pic>
        <p:nvPicPr>
          <p:cNvPr id="12" name="Picture 11" descr="Macintosh HD:Users:stefanopicozzi:Desktop:Screen Shot 2014-02-17 at 9.17.25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58979"/>
            <a:ext cx="2519680" cy="338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Macintosh HD:Users:stefanopicozzi:Desktop:Screen Shot 2014-02-17 at 9.18.20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135" y="2182732"/>
            <a:ext cx="2411730" cy="338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Macintosh HD:Users:stefanopicozzi:Desktop:Screen Shot 2014-02-14 at 9.32.40 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972" y="2206528"/>
            <a:ext cx="2520950" cy="33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303025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/>
          <a:lstStyle/>
          <a:p>
            <a:r>
              <a:rPr lang="en-US" dirty="0" smtClean="0"/>
              <a:t>Coachee Functional Prototype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29761" y="1651321"/>
            <a:ext cx="66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Links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917577" y="166633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 Entry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46047" y="168134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Journals</a:t>
            </a:r>
            <a:endParaRPr lang="en-US" b="1" dirty="0"/>
          </a:p>
        </p:txBody>
      </p:sp>
      <p:pic>
        <p:nvPicPr>
          <p:cNvPr id="11" name="Picture 10" descr="Macintosh HD:Users:stefanopicozzi:Desktop:Screen Shot 2014-02-14 at 9.36.51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96" y="2182732"/>
            <a:ext cx="2519680" cy="332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Macintosh HD:Users:stefanopicozzi:Desktop:Screen Shot 2014-02-16 at 3.47.22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7673"/>
            <a:ext cx="2413635" cy="338391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  <p:pic>
        <p:nvPicPr>
          <p:cNvPr id="3" name="Picture 2" descr="Screen Shot 2014-03-03 at 7.44.3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163" y="2182732"/>
            <a:ext cx="2399637" cy="332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1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/>
          <a:lstStyle/>
          <a:p>
            <a:r>
              <a:rPr lang="en-US" dirty="0" smtClean="0"/>
              <a:t>Coachee Functional Prototype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1767" y="1651321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Observation Entry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917577" y="1666334"/>
            <a:ext cx="1500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Splash Screen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46047" y="168134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Nudges</a:t>
            </a:r>
            <a:endParaRPr lang="en-US" b="1" dirty="0"/>
          </a:p>
        </p:txBody>
      </p:sp>
      <p:pic>
        <p:nvPicPr>
          <p:cNvPr id="13" name="Picture 12" descr="Macintosh HD:Users:stefanopicozzi:Desktop:Screen Shot 2014-02-14 at 9.48.18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96" y="2185004"/>
            <a:ext cx="2519680" cy="3338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Macintosh HD:Users:stefanopicozzi:Desktop:Screen Shot 2014-02-17 at 9.59.08 a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825" y="2185004"/>
            <a:ext cx="2519680" cy="33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  <p:pic>
        <p:nvPicPr>
          <p:cNvPr id="3" name="Picture 2" descr="Screen Shot 2014-03-03 at 7.45.3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65" y="2184400"/>
            <a:ext cx="2519680" cy="33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0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/>
          <a:lstStyle/>
          <a:p>
            <a:r>
              <a:rPr lang="en-US" dirty="0" smtClean="0"/>
              <a:t>Coachee Functional Prototype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1767" y="1651321"/>
            <a:ext cx="142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Rule Settings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917577" y="1666334"/>
            <a:ext cx="165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Rule Opt in-out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356239" y="1681346"/>
            <a:ext cx="208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Mobile </a:t>
            </a:r>
            <a:r>
              <a:rPr lang="en-US" b="1" dirty="0" err="1" smtClean="0"/>
              <a:t>Notifcations</a:t>
            </a:r>
            <a:endParaRPr lang="en-US" b="1" dirty="0"/>
          </a:p>
        </p:txBody>
      </p:sp>
      <p:pic>
        <p:nvPicPr>
          <p:cNvPr id="11" name="Picture 10" descr="Macintosh HD:Users:stefanopicozzi:Desktop:Screen Shot 2014-02-14 at 9.57.02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12987"/>
            <a:ext cx="2519680" cy="337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Macintosh HD:Users:stefanopicozzi:Desktop:Screen Shot 2014-02-14 at 9.58.21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021" y="2262798"/>
            <a:ext cx="2483485" cy="331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Macintosh HD:Users:stefanopicozzi:Downloads:photo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838" y="2212987"/>
            <a:ext cx="1943735" cy="345249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748079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/>
          <a:lstStyle/>
          <a:p>
            <a:r>
              <a:rPr lang="en-US" dirty="0" smtClean="0"/>
              <a:t>Coach Functional Prototype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1767" y="1651321"/>
            <a:ext cx="137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Coachee List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917577" y="1666334"/>
            <a:ext cx="167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Nudge Coachee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580354" y="1681346"/>
            <a:ext cx="152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 hoc Nudge</a:t>
            </a:r>
            <a:endParaRPr lang="en-US" b="1" dirty="0"/>
          </a:p>
        </p:txBody>
      </p:sp>
      <p:pic>
        <p:nvPicPr>
          <p:cNvPr id="12" name="Picture 11" descr="Macintosh HD:Users:stefanopicozzi:Desktop:Screen Shot 2014-02-17 at 7.16.43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42869"/>
            <a:ext cx="2519680" cy="3338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/>
          <p:cNvGrpSpPr/>
          <p:nvPr/>
        </p:nvGrpSpPr>
        <p:grpSpPr>
          <a:xfrm>
            <a:off x="3371606" y="2230095"/>
            <a:ext cx="2520315" cy="3383915"/>
            <a:chOff x="59764" y="194233"/>
            <a:chExt cx="2520315" cy="3383915"/>
          </a:xfrm>
        </p:grpSpPr>
        <p:pic>
          <p:nvPicPr>
            <p:cNvPr id="16" name="Picture 15" descr="Macintosh HD:Users:stefanopicozzi:Desktop:Screen Shot 2014-02-17 at 7.22.02 pm.png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64" y="194233"/>
              <a:ext cx="2520315" cy="33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/>
            <p:cNvSpPr/>
            <p:nvPr/>
          </p:nvSpPr>
          <p:spPr>
            <a:xfrm>
              <a:off x="989581" y="1387184"/>
              <a:ext cx="1260762" cy="101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900">
                  <a:effectLst/>
                  <a:latin typeface="Calibri"/>
                  <a:ea typeface="Times New Roman"/>
                  <a:cs typeface="Times New Roman"/>
                </a:rPr>
                <a:t> </a:t>
              </a:r>
              <a:endParaRPr lang="en-AU" sz="900">
                <a:effectLst/>
                <a:latin typeface="Calibri"/>
                <a:ea typeface="ＭＳ 明朝"/>
                <a:cs typeface="Times New Roman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09498" y="1563326"/>
              <a:ext cx="1427627" cy="101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800" kern="1200">
                  <a:solidFill>
                    <a:srgbClr val="FFFFFF"/>
                  </a:solidFill>
                  <a:effectLst/>
                  <a:ea typeface="ＭＳ 明朝"/>
                  <a:cs typeface="Times New Roman"/>
                </a:rPr>
                <a:t>c</a:t>
              </a:r>
              <a:endParaRPr lang="en-AU" sz="1000">
                <a:effectLst/>
                <a:latin typeface="Times"/>
                <a:ea typeface="ＭＳ 明朝"/>
                <a:cs typeface="Times New Roman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2933" y="1730198"/>
              <a:ext cx="1538870" cy="101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900">
                  <a:effectLst/>
                  <a:latin typeface="Calibri"/>
                  <a:ea typeface="Times New Roman"/>
                  <a:cs typeface="Times New Roman"/>
                </a:rPr>
                <a:t> </a:t>
              </a:r>
              <a:endParaRPr lang="en-AU" sz="900">
                <a:effectLst/>
                <a:latin typeface="Calibri"/>
                <a:ea typeface="ＭＳ 明朝"/>
                <a:cs typeface="Times New Roman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08253" y="1891869"/>
              <a:ext cx="1538870" cy="101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900">
                  <a:effectLst/>
                  <a:latin typeface="Calibri"/>
                  <a:ea typeface="Times New Roman"/>
                  <a:cs typeface="Times New Roman"/>
                </a:rPr>
                <a:t> </a:t>
              </a:r>
              <a:endParaRPr lang="en-AU" sz="900">
                <a:effectLst/>
                <a:latin typeface="Calibri"/>
                <a:ea typeface="ＭＳ 明朝"/>
                <a:cs typeface="Times New Roman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  <p:pic>
        <p:nvPicPr>
          <p:cNvPr id="3" name="Picture 2" descr="Screen Shot 2014-03-03 at 7.48.0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018" y="2249101"/>
            <a:ext cx="2520315" cy="335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87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/>
          <a:lstStyle/>
          <a:p>
            <a:r>
              <a:rPr lang="en-US" dirty="0" smtClean="0"/>
              <a:t>Coach Functional Prototype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1767" y="1651321"/>
            <a:ext cx="106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Snap Poll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066987" y="166633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Nudges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580354" y="1681346"/>
            <a:ext cx="1597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Add Resources</a:t>
            </a:r>
            <a:endParaRPr lang="en-US" b="1" dirty="0"/>
          </a:p>
        </p:txBody>
      </p:sp>
      <p:pic>
        <p:nvPicPr>
          <p:cNvPr id="15" name="Picture 14" descr="Macintosh HD:Users:stefanopicozzi:Desktop:Screen Shot 2014-02-18 at 7.52.48 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824" y="2262853"/>
            <a:ext cx="2451772" cy="340804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  <p:pic>
        <p:nvPicPr>
          <p:cNvPr id="3" name="Picture 2" descr="Screen Shot 2014-03-03 at 7.49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2" y="2240358"/>
            <a:ext cx="2617737" cy="3408045"/>
          </a:xfrm>
          <a:prstGeom prst="rect">
            <a:avLst/>
          </a:prstGeom>
        </p:spPr>
      </p:pic>
      <p:pic>
        <p:nvPicPr>
          <p:cNvPr id="4" name="Picture 3" descr="Screen Shot 2014-03-03 at 7.50.4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2853"/>
            <a:ext cx="2452238" cy="340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76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/>
          <a:lstStyle/>
          <a:p>
            <a:r>
              <a:rPr lang="en-US" dirty="0" smtClean="0"/>
              <a:t>Coach Functional Prototype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84943" y="1651321"/>
            <a:ext cx="63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Polls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783104" y="1666334"/>
            <a:ext cx="178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Rule Assignment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979712" y="1681346"/>
            <a:ext cx="79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Assign</a:t>
            </a:r>
            <a:endParaRPr lang="en-US" b="1" dirty="0"/>
          </a:p>
        </p:txBody>
      </p:sp>
      <p:pic>
        <p:nvPicPr>
          <p:cNvPr id="11" name="Picture 10" descr="Macintosh HD:Users:stefanopicozzi:Desktop:Screen Shot 2014-02-17 at 8.22.33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09" y="2274793"/>
            <a:ext cx="2413635" cy="338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stefanopicozzi:Desktop:Screen Shot 2014-02-17 at 7.50.01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957" y="2274793"/>
            <a:ext cx="2447925" cy="341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Macintosh HD:Users:stefanopicozzi:Desktop:Screen Shot 2014-02-17 at 7.54.35 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203" y="2274793"/>
            <a:ext cx="2411730" cy="339280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205265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/>
          <a:lstStyle/>
          <a:p>
            <a:r>
              <a:rPr lang="en-US" dirty="0" smtClean="0"/>
              <a:t>Libertarian Paternalism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67963"/>
            <a:ext cx="8492566" cy="5161718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is </a:t>
            </a:r>
            <a:r>
              <a:rPr lang="en-US" b="1" dirty="0"/>
              <a:t>paternalism</a:t>
            </a:r>
            <a:r>
              <a:rPr lang="en-US" dirty="0"/>
              <a:t> in the sense that “it tries to influence choices in a way that will make choosers better off, as judged by </a:t>
            </a:r>
            <a:r>
              <a:rPr lang="en-US" dirty="0" smtClean="0"/>
              <a:t>themselves” </a:t>
            </a:r>
          </a:p>
          <a:p>
            <a:pPr>
              <a:spcBef>
                <a:spcPts val="600"/>
              </a:spcBef>
            </a:pPr>
            <a:endParaRPr lang="en-US" sz="1800" dirty="0"/>
          </a:p>
          <a:p>
            <a:pPr>
              <a:spcBef>
                <a:spcPts val="600"/>
              </a:spcBef>
            </a:pPr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is </a:t>
            </a:r>
            <a:r>
              <a:rPr lang="en-US" b="1" dirty="0"/>
              <a:t>libertarian</a:t>
            </a:r>
            <a:r>
              <a:rPr lang="en-US" dirty="0"/>
              <a:t> in the sense that it aims to ensure that “people should be free to opt out of specified arrangements if they choose to do so.</a:t>
            </a:r>
            <a:r>
              <a:rPr lang="en-US" dirty="0" smtClean="0"/>
              <a:t>”</a:t>
            </a:r>
          </a:p>
          <a:p>
            <a:pPr>
              <a:spcBef>
                <a:spcPts val="600"/>
              </a:spcBef>
            </a:pPr>
            <a:endParaRPr lang="en-US" sz="1800" dirty="0" smtClean="0"/>
          </a:p>
          <a:p>
            <a:pPr>
              <a:spcBef>
                <a:spcPts val="600"/>
              </a:spcBef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possibility to opt out is said to “preserve freedom of choice</a:t>
            </a:r>
            <a:r>
              <a:rPr lang="en-US" dirty="0" smtClean="0"/>
              <a:t>”.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3398437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50170" y="3193879"/>
            <a:ext cx="6892603" cy="14700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A behavioral insight platform for coaches and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coachees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4967575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By Stefano Picozzi</a:t>
            </a:r>
          </a:p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March 2014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742045" y="1056878"/>
            <a:ext cx="3578541" cy="1755217"/>
            <a:chOff x="5387203" y="951650"/>
            <a:chExt cx="3578541" cy="1755217"/>
          </a:xfrm>
        </p:grpSpPr>
        <p:sp>
          <p:nvSpPr>
            <p:cNvPr id="8" name="TextBox 7"/>
            <p:cNvSpPr txBox="1"/>
            <p:nvPr/>
          </p:nvSpPr>
          <p:spPr>
            <a:xfrm rot="21422445">
              <a:off x="5794500" y="1783537"/>
              <a:ext cx="2955331" cy="923330"/>
            </a:xfrm>
            <a:prstGeom prst="rect">
              <a:avLst/>
            </a:prstGeom>
            <a:noFill/>
            <a:ln>
              <a:noFill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b="1" dirty="0" smtClean="0">
                  <a:solidFill>
                    <a:schemeClr val="bg1">
                      <a:lumMod val="50000"/>
                    </a:schemeClr>
                  </a:solidFill>
                  <a:effectLst/>
                  <a:latin typeface="Arial"/>
                  <a:cs typeface="Arial"/>
                </a:rPr>
                <a:t>Machine</a:t>
              </a:r>
              <a:endParaRPr lang="en-US" sz="5400" b="1" dirty="0">
                <a:solidFill>
                  <a:schemeClr val="bg1">
                    <a:lumMod val="50000"/>
                  </a:schemeClr>
                </a:solidFill>
                <a:effectLst/>
                <a:latin typeface="Arial"/>
                <a:cs typeface="Arial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alphaModFix amt="77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4637" y="1004262"/>
              <a:ext cx="661107" cy="66110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 rot="19073905">
              <a:off x="5387203" y="1373814"/>
              <a:ext cx="109662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The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307825">
              <a:off x="6365407" y="951650"/>
              <a:ext cx="110777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 b="1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Nu</a:t>
              </a:r>
              <a:endParaRPr lang="en-US" sz="54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725750">
              <a:off x="7226217" y="1008485"/>
              <a:ext cx="681694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b="1" i="1" dirty="0">
                  <a:solidFill>
                    <a:schemeClr val="accent6"/>
                  </a:solidFill>
                  <a:latin typeface="Arial"/>
                  <a:cs typeface="Arial"/>
                </a:rPr>
                <a:t>d</a:t>
              </a:r>
              <a:endParaRPr lang="en-US" sz="5400" dirty="0">
                <a:solidFill>
                  <a:schemeClr val="accent6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358379">
              <a:off x="7614588" y="1083092"/>
              <a:ext cx="99280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b="1" dirty="0">
                  <a:solidFill>
                    <a:srgbClr val="7F7F7F"/>
                  </a:solidFill>
                  <a:latin typeface="Arial"/>
                  <a:cs typeface="Arial"/>
                </a:rPr>
                <a:t>ge</a:t>
              </a:r>
              <a:endParaRPr lang="en-US" sz="5400" dirty="0">
                <a:solidFill>
                  <a:srgbClr val="7F7F7F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43936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1184073" y="-15974"/>
            <a:ext cx="67422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Feedback Loop – Social View</a:t>
            </a:r>
            <a:endParaRPr lang="en-US" sz="4400" dirty="0" smtClean="0">
              <a:solidFill>
                <a:srgbClr val="F79646"/>
              </a:solidFill>
            </a:endParaRPr>
          </a:p>
        </p:txBody>
      </p:sp>
      <p:sp>
        <p:nvSpPr>
          <p:cNvPr id="5" name="L-Shape 4"/>
          <p:cNvSpPr/>
          <p:nvPr/>
        </p:nvSpPr>
        <p:spPr>
          <a:xfrm rot="13529269">
            <a:off x="997528" y="3806527"/>
            <a:ext cx="381869" cy="366901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-Shape 41"/>
          <p:cNvSpPr/>
          <p:nvPr/>
        </p:nvSpPr>
        <p:spPr>
          <a:xfrm rot="2792386">
            <a:off x="1108357" y="5563190"/>
            <a:ext cx="472387" cy="407271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24516" y="3363533"/>
            <a:ext cx="1093121" cy="924338"/>
            <a:chOff x="2724688" y="1145024"/>
            <a:chExt cx="1093121" cy="92433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6468" y="1145024"/>
              <a:ext cx="569035" cy="693211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2724688" y="1761585"/>
              <a:ext cx="10931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Coachee</a:t>
              </a:r>
              <a:endParaRPr lang="en-US" sz="1400" b="1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472420" y="3155100"/>
            <a:ext cx="4320001" cy="1386531"/>
            <a:chOff x="2472420" y="3155100"/>
            <a:chExt cx="4320001" cy="1386531"/>
          </a:xfrm>
        </p:grpSpPr>
        <p:sp>
          <p:nvSpPr>
            <p:cNvPr id="2" name="Oval 1"/>
            <p:cNvSpPr/>
            <p:nvPr/>
          </p:nvSpPr>
          <p:spPr>
            <a:xfrm>
              <a:off x="2472420" y="3228883"/>
              <a:ext cx="2104501" cy="1312748"/>
            </a:xfrm>
            <a:prstGeom prst="ellipse">
              <a:avLst/>
            </a:prstGeom>
            <a:noFill/>
            <a:ln w="2032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4573707" y="3155100"/>
              <a:ext cx="2218714" cy="1378501"/>
            </a:xfrm>
            <a:prstGeom prst="ellipse">
              <a:avLst/>
            </a:prstGeom>
            <a:noFill/>
            <a:ln w="2032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0" name="L-Shape 79"/>
          <p:cNvSpPr/>
          <p:nvPr/>
        </p:nvSpPr>
        <p:spPr>
          <a:xfrm rot="13529269">
            <a:off x="7477596" y="5493150"/>
            <a:ext cx="436134" cy="258025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-Shape 80"/>
          <p:cNvSpPr/>
          <p:nvPr/>
        </p:nvSpPr>
        <p:spPr>
          <a:xfrm rot="2792386">
            <a:off x="7881277" y="3712943"/>
            <a:ext cx="432300" cy="313868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011554" y="3228883"/>
            <a:ext cx="1070325" cy="924948"/>
            <a:chOff x="8097373" y="3128969"/>
            <a:chExt cx="1070325" cy="924948"/>
          </a:xfrm>
        </p:grpSpPr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8253" y="3128969"/>
              <a:ext cx="568331" cy="693211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8097373" y="3746140"/>
              <a:ext cx="1070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Coach</a:t>
              </a:r>
              <a:endParaRPr lang="en-US" sz="1400" b="1" dirty="0"/>
            </a:p>
          </p:txBody>
        </p:sp>
      </p:grpSp>
      <p:sp>
        <p:nvSpPr>
          <p:cNvPr id="51" name="Oval 50"/>
          <p:cNvSpPr/>
          <p:nvPr/>
        </p:nvSpPr>
        <p:spPr>
          <a:xfrm>
            <a:off x="2472421" y="1666312"/>
            <a:ext cx="4320000" cy="4320000"/>
          </a:xfrm>
          <a:prstGeom prst="ellipse">
            <a:avLst/>
          </a:prstGeom>
          <a:noFill/>
          <a:ln w="2032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0067" y="31130"/>
            <a:ext cx="845557" cy="957764"/>
          </a:xfrm>
          <a:prstGeom prst="rect">
            <a:avLst/>
          </a:prstGeom>
        </p:spPr>
      </p:pic>
      <p:sp>
        <p:nvSpPr>
          <p:cNvPr id="49" name="L-Shape 48"/>
          <p:cNvSpPr/>
          <p:nvPr/>
        </p:nvSpPr>
        <p:spPr>
          <a:xfrm rot="11011657">
            <a:off x="2323568" y="1527668"/>
            <a:ext cx="381869" cy="366901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2" name="L-Shape 51"/>
          <p:cNvSpPr/>
          <p:nvPr/>
        </p:nvSpPr>
        <p:spPr>
          <a:xfrm rot="15705763">
            <a:off x="6246785" y="1319305"/>
            <a:ext cx="381869" cy="366901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 rot="16200000">
            <a:off x="2416920" y="3122941"/>
            <a:ext cx="4320001" cy="1378501"/>
            <a:chOff x="2472420" y="3060530"/>
            <a:chExt cx="4320001" cy="1378501"/>
          </a:xfrm>
        </p:grpSpPr>
        <p:sp>
          <p:nvSpPr>
            <p:cNvPr id="89" name="Oval 88"/>
            <p:cNvSpPr/>
            <p:nvPr/>
          </p:nvSpPr>
          <p:spPr>
            <a:xfrm>
              <a:off x="2472420" y="3120803"/>
              <a:ext cx="2104501" cy="1312748"/>
            </a:xfrm>
            <a:prstGeom prst="ellipse">
              <a:avLst/>
            </a:prstGeom>
            <a:noFill/>
            <a:ln w="2032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4573707" y="3060530"/>
              <a:ext cx="2218714" cy="1378501"/>
            </a:xfrm>
            <a:prstGeom prst="ellipse">
              <a:avLst/>
            </a:prstGeom>
            <a:noFill/>
            <a:ln w="2032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3299380" y="6129249"/>
            <a:ext cx="1477877" cy="611776"/>
            <a:chOff x="2476975" y="1236632"/>
            <a:chExt cx="1373045" cy="693211"/>
          </a:xfrm>
        </p:grpSpPr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0985" y="1236632"/>
              <a:ext cx="569035" cy="693211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2476975" y="1369179"/>
              <a:ext cx="1093121" cy="348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Cohort</a:t>
              </a:r>
              <a:endParaRPr lang="en-US" sz="1400" b="1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3715700" y="654480"/>
            <a:ext cx="1878118" cy="924338"/>
            <a:chOff x="2410028" y="1145024"/>
            <a:chExt cx="1878118" cy="924338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6468" y="1145024"/>
              <a:ext cx="569035" cy="693211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2410028" y="1761585"/>
              <a:ext cx="1878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Assigned Buddy</a:t>
              </a:r>
              <a:endParaRPr lang="en-US" sz="1400" b="1" dirty="0"/>
            </a:p>
          </p:txBody>
        </p:sp>
      </p:grpSp>
      <p:pic>
        <p:nvPicPr>
          <p:cNvPr id="106" name="Picture 1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935" y="6246224"/>
            <a:ext cx="612480" cy="611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175" y="6070806"/>
            <a:ext cx="612480" cy="61177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7624" y="3289404"/>
            <a:ext cx="1219544" cy="1381380"/>
          </a:xfrm>
          <a:prstGeom prst="rect">
            <a:avLst/>
          </a:prstGeom>
        </p:spPr>
      </p:pic>
      <p:sp>
        <p:nvSpPr>
          <p:cNvPr id="109" name="L-Shape 108"/>
          <p:cNvSpPr/>
          <p:nvPr/>
        </p:nvSpPr>
        <p:spPr>
          <a:xfrm rot="476159" flipH="1" flipV="1">
            <a:off x="2712339" y="2287690"/>
            <a:ext cx="420095" cy="327532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L-Shape 109"/>
          <p:cNvSpPr/>
          <p:nvPr/>
        </p:nvSpPr>
        <p:spPr>
          <a:xfrm rot="5147171" flipH="1" flipV="1">
            <a:off x="5918313" y="2123510"/>
            <a:ext cx="420095" cy="327532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L-Shape 110"/>
          <p:cNvSpPr/>
          <p:nvPr/>
        </p:nvSpPr>
        <p:spPr>
          <a:xfrm rot="10327358" flipH="1" flipV="1">
            <a:off x="6205996" y="4922154"/>
            <a:ext cx="719832" cy="324158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L-Shape 111"/>
          <p:cNvSpPr/>
          <p:nvPr/>
        </p:nvSpPr>
        <p:spPr>
          <a:xfrm rot="15934679" flipH="1" flipV="1">
            <a:off x="2915961" y="5252975"/>
            <a:ext cx="420095" cy="327532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L-Shape 112"/>
          <p:cNvSpPr/>
          <p:nvPr/>
        </p:nvSpPr>
        <p:spPr>
          <a:xfrm rot="19947551" flipH="1" flipV="1">
            <a:off x="3623574" y="2358535"/>
            <a:ext cx="420095" cy="327532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L-Shape 113"/>
          <p:cNvSpPr/>
          <p:nvPr/>
        </p:nvSpPr>
        <p:spPr>
          <a:xfrm rot="6908266" flipH="1" flipV="1">
            <a:off x="5047893" y="2239339"/>
            <a:ext cx="420095" cy="327532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15" name="L-Shape 114"/>
          <p:cNvSpPr/>
          <p:nvPr/>
        </p:nvSpPr>
        <p:spPr>
          <a:xfrm rot="2713935" flipH="1" flipV="1">
            <a:off x="3035284" y="3045373"/>
            <a:ext cx="420095" cy="327532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L-Shape 115"/>
          <p:cNvSpPr/>
          <p:nvPr/>
        </p:nvSpPr>
        <p:spPr>
          <a:xfrm rot="2713935" flipH="1" flipV="1">
            <a:off x="5504164" y="4355434"/>
            <a:ext cx="420095" cy="327532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L-Shape 116"/>
          <p:cNvSpPr/>
          <p:nvPr/>
        </p:nvSpPr>
        <p:spPr>
          <a:xfrm rot="13698369" flipH="1" flipV="1">
            <a:off x="5629282" y="3053824"/>
            <a:ext cx="420095" cy="327532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L-Shape 117"/>
          <p:cNvSpPr/>
          <p:nvPr/>
        </p:nvSpPr>
        <p:spPr>
          <a:xfrm rot="13698369" flipH="1" flipV="1">
            <a:off x="3243654" y="4391413"/>
            <a:ext cx="420095" cy="327532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-Shape 118"/>
          <p:cNvSpPr/>
          <p:nvPr/>
        </p:nvSpPr>
        <p:spPr>
          <a:xfrm rot="19947551" flipH="1" flipV="1">
            <a:off x="4967368" y="5130346"/>
            <a:ext cx="420095" cy="327532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-Shape 119"/>
          <p:cNvSpPr/>
          <p:nvPr/>
        </p:nvSpPr>
        <p:spPr>
          <a:xfrm rot="7516553" flipH="1" flipV="1">
            <a:off x="3837093" y="5025491"/>
            <a:ext cx="420095" cy="327532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655356" y="5681608"/>
            <a:ext cx="1998940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Social validation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737978" y="1452135"/>
            <a:ext cx="1898502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Peer mentoring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749138" y="1477306"/>
            <a:ext cx="2103260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Expert mentoring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6401775" y="5619189"/>
            <a:ext cx="2390673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Structured guidance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0" y="6556915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1171369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The Nudge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54339"/>
            <a:ext cx="8321444" cy="516171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To help people who wish to help themselves, </a:t>
            </a:r>
            <a:r>
              <a:rPr lang="en-US" dirty="0" smtClean="0"/>
              <a:t>wherever </a:t>
            </a:r>
            <a:r>
              <a:rPr lang="en-US" dirty="0"/>
              <a:t>they are, whenever they need </a:t>
            </a:r>
            <a:r>
              <a:rPr lang="en-US" dirty="0" smtClean="0"/>
              <a:t>it</a:t>
            </a:r>
          </a:p>
          <a:p>
            <a:pPr>
              <a:spcBef>
                <a:spcPts val="600"/>
              </a:spcBef>
            </a:pPr>
            <a:endParaRPr lang="en-US" sz="1400" dirty="0"/>
          </a:p>
          <a:p>
            <a:pPr>
              <a:spcBef>
                <a:spcPts val="600"/>
              </a:spcBef>
            </a:pPr>
            <a:r>
              <a:rPr lang="en-US" dirty="0" smtClean="0"/>
              <a:t>By building a behavioral insight platform to support coaches and coachees through small and large scale behavioral </a:t>
            </a:r>
            <a:r>
              <a:rPr lang="en-US" dirty="0"/>
              <a:t>change </a:t>
            </a:r>
            <a:r>
              <a:rPr lang="en-US" dirty="0" smtClean="0"/>
              <a:t>programs </a:t>
            </a:r>
          </a:p>
          <a:p>
            <a:pPr>
              <a:spcBef>
                <a:spcPts val="600"/>
              </a:spcBef>
            </a:pPr>
            <a:endParaRPr lang="en-US" sz="1400" dirty="0" smtClean="0"/>
          </a:p>
          <a:p>
            <a:pPr>
              <a:spcBef>
                <a:spcPts val="600"/>
              </a:spcBef>
            </a:pPr>
            <a:r>
              <a:rPr lang="en-US" dirty="0" smtClean="0"/>
              <a:t>So that coachees and coaches can collaborate in a voluntary feedback loop that includes goal setting, measurement and tailored counsel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771" y="0"/>
            <a:ext cx="1176227" cy="13323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88376" y="6563373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50009" y="1280863"/>
            <a:ext cx="1265904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948A54"/>
                </a:solidFill>
              </a:rPr>
              <a:t>A Coach in Your Pocket</a:t>
            </a:r>
            <a:endParaRPr lang="en-US" sz="900" dirty="0">
              <a:solidFill>
                <a:srgbClr val="948A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04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62086" y="837509"/>
            <a:ext cx="2162296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 E S I G N</a:t>
            </a:r>
          </a:p>
        </p:txBody>
      </p:sp>
      <p:sp>
        <p:nvSpPr>
          <p:cNvPr id="2" name="Oval 1"/>
          <p:cNvSpPr/>
          <p:nvPr/>
        </p:nvSpPr>
        <p:spPr>
          <a:xfrm>
            <a:off x="2342092" y="1693283"/>
            <a:ext cx="4320000" cy="4320000"/>
          </a:xfrm>
          <a:prstGeom prst="ellipse">
            <a:avLst/>
          </a:prstGeom>
          <a:noFill/>
          <a:ln w="3048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hevron 29"/>
          <p:cNvSpPr/>
          <p:nvPr/>
        </p:nvSpPr>
        <p:spPr>
          <a:xfrm rot="8607415" flipH="1">
            <a:off x="3188135" y="1706427"/>
            <a:ext cx="311859" cy="680649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96942" y="-22883"/>
            <a:ext cx="75081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Feedback Loop – Research View</a:t>
            </a:r>
            <a:endParaRPr lang="en-US" sz="4400" dirty="0" smtClean="0">
              <a:solidFill>
                <a:srgbClr val="F79646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3671979" y="1184668"/>
            <a:ext cx="1930404" cy="114502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</a:t>
            </a:r>
            <a:r>
              <a:rPr lang="en-US" sz="11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ResearchSector</a:t>
            </a:r>
            <a:r>
              <a:rPr lang="en-US" sz="11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informs design of behavior change  interventions such as MBSR. 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5694103" y="2274934"/>
            <a:ext cx="1935978" cy="114502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1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Researcher</a:t>
            </a:r>
            <a:r>
              <a:rPr lang="en-US" sz="11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codifies MBSR intervention  archetype as a TNM system rule set. 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5613870" y="4079059"/>
            <a:ext cx="2240698" cy="1203121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1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Coach</a:t>
            </a:r>
            <a:r>
              <a:rPr lang="en-US" sz="11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selects MBSR archetype and spawns an intervention instance codified as a TNM system rule set. 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3306937" y="5314129"/>
            <a:ext cx="2636100" cy="146068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1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Coachees</a:t>
            </a:r>
            <a:r>
              <a:rPr lang="en-US" sz="11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 collaboration with </a:t>
            </a:r>
            <a:r>
              <a:rPr lang="en-US" sz="11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Coach</a:t>
            </a:r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enroll into the MBSR intervention instance with details such as interaction  preferences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 goals codified as TNM system rules.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488864" y="4198137"/>
            <a:ext cx="2387104" cy="127878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1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ChangeArchitect</a:t>
            </a:r>
            <a:r>
              <a:rPr lang="en-US" sz="11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US" sz="11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1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Participants</a:t>
            </a:r>
            <a:r>
              <a:rPr lang="en-US" sz="11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 through intervention and progress is 1) tracked using EMA captured data and 2) nudged using EMI.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609374" y="2248406"/>
            <a:ext cx="2266594" cy="13183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1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Researcher</a:t>
            </a:r>
            <a:r>
              <a:rPr lang="en-US" sz="11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mines intervention database to analyze results and infer intervention design refinements which are then published for peer review.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Chevron 53"/>
          <p:cNvSpPr/>
          <p:nvPr/>
        </p:nvSpPr>
        <p:spPr>
          <a:xfrm rot="13182880" flipH="1">
            <a:off x="5625037" y="1814266"/>
            <a:ext cx="311859" cy="680649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Chevron 54"/>
          <p:cNvSpPr/>
          <p:nvPr/>
        </p:nvSpPr>
        <p:spPr>
          <a:xfrm rot="16200000" flipH="1">
            <a:off x="6492181" y="3382367"/>
            <a:ext cx="311859" cy="680649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Chevron 55"/>
          <p:cNvSpPr/>
          <p:nvPr/>
        </p:nvSpPr>
        <p:spPr>
          <a:xfrm rot="18900295" flipH="1">
            <a:off x="5859460" y="5082682"/>
            <a:ext cx="311859" cy="680649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Chevron 56"/>
          <p:cNvSpPr/>
          <p:nvPr/>
        </p:nvSpPr>
        <p:spPr>
          <a:xfrm rot="2659075" flipH="1">
            <a:off x="3079685" y="5292771"/>
            <a:ext cx="311859" cy="680649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Chevron 57"/>
          <p:cNvSpPr/>
          <p:nvPr/>
        </p:nvSpPr>
        <p:spPr>
          <a:xfrm rot="5400000" flipH="1">
            <a:off x="2186162" y="3587861"/>
            <a:ext cx="311859" cy="680649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316798" y="1599054"/>
            <a:ext cx="1822667" cy="916959"/>
            <a:chOff x="7316798" y="1599055"/>
            <a:chExt cx="1822667" cy="784830"/>
          </a:xfrm>
        </p:grpSpPr>
        <p:sp>
          <p:nvSpPr>
            <p:cNvPr id="59" name="Line Callout 3 58"/>
            <p:cNvSpPr/>
            <p:nvPr/>
          </p:nvSpPr>
          <p:spPr>
            <a:xfrm>
              <a:off x="7380224" y="1620630"/>
              <a:ext cx="1660621" cy="612648"/>
            </a:xfrm>
            <a:prstGeom prst="borderCallout3">
              <a:avLst>
                <a:gd name="adj1" fmla="val 109874"/>
                <a:gd name="adj2" fmla="val 51186"/>
                <a:gd name="adj3" fmla="val 164549"/>
                <a:gd name="adj4" fmla="val 47431"/>
                <a:gd name="adj5" fmla="val 172900"/>
                <a:gd name="adj6" fmla="val 25277"/>
                <a:gd name="adj7" fmla="val 187644"/>
                <a:gd name="adj8" fmla="val 16484"/>
              </a:avLst>
            </a:prstGeom>
            <a:noFill/>
            <a:ln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16798" y="1599055"/>
              <a:ext cx="182266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Over time a knowledge base will </a:t>
              </a:r>
            </a:p>
            <a:p>
              <a:r>
                <a:rPr lang="en-US" sz="900" dirty="0" smtClean="0"/>
                <a:t>build with multiple intervention </a:t>
              </a:r>
            </a:p>
            <a:p>
              <a:r>
                <a:rPr lang="en-US" sz="900" dirty="0" smtClean="0"/>
                <a:t>archetypes including a dashboard of historical performance </a:t>
              </a:r>
            </a:p>
            <a:p>
              <a:r>
                <a:rPr lang="en-US" sz="900" dirty="0"/>
                <a:t>p</a:t>
              </a:r>
              <a:r>
                <a:rPr lang="en-US" sz="900" dirty="0" smtClean="0"/>
                <a:t>rofiling benefit metrics for each.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321333" y="3285673"/>
            <a:ext cx="1822667" cy="824080"/>
            <a:chOff x="7316798" y="1599055"/>
            <a:chExt cx="1822667" cy="634223"/>
          </a:xfrm>
        </p:grpSpPr>
        <p:sp>
          <p:nvSpPr>
            <p:cNvPr id="62" name="Line Callout 3 61"/>
            <p:cNvSpPr/>
            <p:nvPr/>
          </p:nvSpPr>
          <p:spPr>
            <a:xfrm>
              <a:off x="7380224" y="1620630"/>
              <a:ext cx="1660621" cy="612648"/>
            </a:xfrm>
            <a:prstGeom prst="borderCallout3">
              <a:avLst>
                <a:gd name="adj1" fmla="val 109874"/>
                <a:gd name="adj2" fmla="val 51186"/>
                <a:gd name="adj3" fmla="val 151403"/>
                <a:gd name="adj4" fmla="val 53203"/>
                <a:gd name="adj5" fmla="val 153619"/>
                <a:gd name="adj6" fmla="val 51733"/>
                <a:gd name="adj7" fmla="val 167059"/>
                <a:gd name="adj8" fmla="val 28990"/>
              </a:avLst>
            </a:prstGeom>
            <a:noFill/>
            <a:ln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316798" y="1599055"/>
              <a:ext cx="1822667" cy="604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Customized intervention instances are possible drawing from a composite of available archetypes</a:t>
              </a:r>
            </a:p>
            <a:p>
              <a:r>
                <a:rPr lang="en-US" sz="900" dirty="0" smtClean="0"/>
                <a:t>or modifying rules such as practice regime as appropriate.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943234" y="5681628"/>
            <a:ext cx="1955142" cy="1061828"/>
            <a:chOff x="7316798" y="1599055"/>
            <a:chExt cx="1660621" cy="817197"/>
          </a:xfrm>
        </p:grpSpPr>
        <p:sp>
          <p:nvSpPr>
            <p:cNvPr id="65" name="Line Callout 3 64"/>
            <p:cNvSpPr/>
            <p:nvPr/>
          </p:nvSpPr>
          <p:spPr>
            <a:xfrm>
              <a:off x="7316798" y="1615700"/>
              <a:ext cx="1660621" cy="800552"/>
            </a:xfrm>
            <a:prstGeom prst="borderCallout3">
              <a:avLst>
                <a:gd name="adj1" fmla="val 45659"/>
                <a:gd name="adj2" fmla="val -2206"/>
                <a:gd name="adj3" fmla="val 46051"/>
                <a:gd name="adj4" fmla="val -22797"/>
                <a:gd name="adj5" fmla="val 48266"/>
                <a:gd name="adj6" fmla="val -42064"/>
                <a:gd name="adj7" fmla="val 43646"/>
                <a:gd name="adj8" fmla="val -50600"/>
              </a:avLst>
            </a:prstGeom>
            <a:noFill/>
            <a:ln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316798" y="1599055"/>
              <a:ext cx="1660621" cy="71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Participant rules can be fine-grained such as opt-out of EMI prompts or tailored practice sets. Individualized electronic calendar entries generated and participant goals and commitments formalized.</a:t>
              </a:r>
            </a:p>
          </p:txBody>
        </p:sp>
      </p:grpSp>
      <p:sp>
        <p:nvSpPr>
          <p:cNvPr id="67" name="Rectangle 66"/>
          <p:cNvSpPr/>
          <p:nvPr/>
        </p:nvSpPr>
        <p:spPr>
          <a:xfrm>
            <a:off x="1435027" y="6191191"/>
            <a:ext cx="1888858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EXECUTE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3903" y="691835"/>
            <a:ext cx="1622434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6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" y="5469622"/>
            <a:ext cx="2105573" cy="930631"/>
            <a:chOff x="6967854" y="1615700"/>
            <a:chExt cx="1746738" cy="845333"/>
          </a:xfrm>
        </p:grpSpPr>
        <p:sp>
          <p:nvSpPr>
            <p:cNvPr id="71" name="Line Callout 3 70"/>
            <p:cNvSpPr/>
            <p:nvPr/>
          </p:nvSpPr>
          <p:spPr>
            <a:xfrm>
              <a:off x="6967854" y="1615700"/>
              <a:ext cx="1660621" cy="800552"/>
            </a:xfrm>
            <a:prstGeom prst="borderCallout3">
              <a:avLst>
                <a:gd name="adj1" fmla="val 59687"/>
                <a:gd name="adj2" fmla="val 100047"/>
                <a:gd name="adj3" fmla="val 37605"/>
                <a:gd name="adj4" fmla="val 123056"/>
                <a:gd name="adj5" fmla="val 34445"/>
                <a:gd name="adj6" fmla="val 120948"/>
                <a:gd name="adj7" fmla="val 265"/>
                <a:gd name="adj8" fmla="val 118132"/>
              </a:avLst>
            </a:prstGeom>
            <a:noFill/>
            <a:ln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967855" y="1622332"/>
              <a:ext cx="1746737" cy="838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Progress dashboards on individual and cohort basis tracking key performance indicators. Signaling mechanism prompts participant response. Participants respond via supported devices or through sensors as available.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3902" y="3419957"/>
            <a:ext cx="1937864" cy="792131"/>
            <a:chOff x="6967854" y="1615700"/>
            <a:chExt cx="1660622" cy="800552"/>
          </a:xfrm>
        </p:grpSpPr>
        <p:sp>
          <p:nvSpPr>
            <p:cNvPr id="74" name="Line Callout 3 73"/>
            <p:cNvSpPr/>
            <p:nvPr/>
          </p:nvSpPr>
          <p:spPr>
            <a:xfrm>
              <a:off x="6967854" y="1615700"/>
              <a:ext cx="1660621" cy="800552"/>
            </a:xfrm>
            <a:prstGeom prst="borderCallout3">
              <a:avLst>
                <a:gd name="adj1" fmla="val -11002"/>
                <a:gd name="adj2" fmla="val 31812"/>
                <a:gd name="adj3" fmla="val -54834"/>
                <a:gd name="adj4" fmla="val 32076"/>
                <a:gd name="adj5" fmla="val -70682"/>
                <a:gd name="adj6" fmla="val 34756"/>
                <a:gd name="adj7" fmla="val -68611"/>
                <a:gd name="adj8" fmla="val 78628"/>
              </a:avLst>
            </a:prstGeom>
            <a:noFill/>
            <a:ln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67855" y="1622332"/>
              <a:ext cx="1660621" cy="712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Completed instance added to Intervention database.  Specific hypotheses tested using intervention data. Historic data mined for clusters and patterns of interest.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40326" y="1352501"/>
            <a:ext cx="2001766" cy="881331"/>
            <a:chOff x="6967854" y="1615700"/>
            <a:chExt cx="1660622" cy="800552"/>
          </a:xfrm>
        </p:grpSpPr>
        <p:sp>
          <p:nvSpPr>
            <p:cNvPr id="77" name="Line Callout 3 76"/>
            <p:cNvSpPr/>
            <p:nvPr/>
          </p:nvSpPr>
          <p:spPr>
            <a:xfrm>
              <a:off x="6967854" y="1615700"/>
              <a:ext cx="1660621" cy="800552"/>
            </a:xfrm>
            <a:prstGeom prst="borderCallout3">
              <a:avLst>
                <a:gd name="adj1" fmla="val 59687"/>
                <a:gd name="adj2" fmla="val 100047"/>
                <a:gd name="adj3" fmla="val 448"/>
                <a:gd name="adj4" fmla="val 122258"/>
                <a:gd name="adj5" fmla="val -9056"/>
                <a:gd name="adj6" fmla="val 130525"/>
                <a:gd name="adj7" fmla="val -3360"/>
                <a:gd name="adj8" fmla="val 179583"/>
              </a:avLst>
            </a:prstGeom>
            <a:noFill/>
            <a:ln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967855" y="1622332"/>
              <a:ext cx="1660621" cy="712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Researcher interprets published research and other external sources for guidance on intervention design and suggestions for research questions. 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3671979" y="3052058"/>
            <a:ext cx="1850537" cy="144039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The</a:t>
            </a:r>
          </a:p>
          <a:p>
            <a:pPr algn="ctr">
              <a:lnSpc>
                <a:spcPct val="80000"/>
              </a:lnSpc>
            </a:pPr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Nu</a:t>
            </a:r>
            <a:r>
              <a:rPr lang="en-US" sz="3600" b="1" i="1" dirty="0" smtClean="0">
                <a:solidFill>
                  <a:schemeClr val="accent6"/>
                </a:solidFill>
              </a:rPr>
              <a:t>d</a:t>
            </a:r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ge</a:t>
            </a:r>
          </a:p>
          <a:p>
            <a:pPr algn="ctr">
              <a:lnSpc>
                <a:spcPct val="80000"/>
              </a:lnSpc>
            </a:pPr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Machine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5102" y="-15975"/>
            <a:ext cx="1134363" cy="128489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2" y="6656744"/>
            <a:ext cx="146706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3653828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Hooked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771" y="0"/>
            <a:ext cx="1176227" cy="13323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88376" y="6563373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50009" y="1280863"/>
            <a:ext cx="1265904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948A54"/>
                </a:solidFill>
              </a:rPr>
              <a:t>A Coach in Your Pocket</a:t>
            </a:r>
            <a:endParaRPr lang="en-US" sz="900" dirty="0">
              <a:solidFill>
                <a:srgbClr val="948A54"/>
              </a:solidFill>
            </a:endParaRPr>
          </a:p>
        </p:txBody>
      </p:sp>
      <p:pic>
        <p:nvPicPr>
          <p:cNvPr id="3" name="Picture 2" descr="Screen Shot 2014-03-10 at 2.18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9" y="1511695"/>
            <a:ext cx="5274733" cy="47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85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Hooked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771" y="0"/>
            <a:ext cx="1176227" cy="13323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88376" y="6563373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50009" y="1280863"/>
            <a:ext cx="1265904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948A54"/>
                </a:solidFill>
              </a:rPr>
              <a:t>A Coach in Your Pocket</a:t>
            </a:r>
            <a:endParaRPr lang="en-US" sz="900" dirty="0">
              <a:solidFill>
                <a:srgbClr val="948A54"/>
              </a:solidFill>
            </a:endParaRPr>
          </a:p>
        </p:txBody>
      </p:sp>
      <p:pic>
        <p:nvPicPr>
          <p:cNvPr id="8" name="Picture 7" descr="Screen Shot 2014-03-10 at 2.1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71" y="2093384"/>
            <a:ext cx="62230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36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Hooked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771" y="0"/>
            <a:ext cx="1176227" cy="13323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88376" y="6563373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50009" y="1280863"/>
            <a:ext cx="1265904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948A54"/>
                </a:solidFill>
              </a:rPr>
              <a:t>A Coach in Your Pocket</a:t>
            </a:r>
            <a:endParaRPr lang="en-US" sz="900" dirty="0">
              <a:solidFill>
                <a:srgbClr val="948A54"/>
              </a:solidFill>
            </a:endParaRPr>
          </a:p>
        </p:txBody>
      </p:sp>
      <p:pic>
        <p:nvPicPr>
          <p:cNvPr id="7" name="Picture 6" descr="Screen Shot 2014-03-10 at 2.19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5" y="1737783"/>
            <a:ext cx="7069667" cy="452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52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54339"/>
            <a:ext cx="8321444" cy="516171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Set goals, monitor, learn, </a:t>
            </a:r>
            <a:r>
              <a:rPr lang="en-US" dirty="0" smtClean="0"/>
              <a:t>adj</a:t>
            </a:r>
            <a:r>
              <a:rPr lang="en-US" dirty="0" smtClean="0"/>
              <a:t>ust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Reach out to remote participants</a:t>
            </a:r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dirty="0" smtClean="0"/>
              <a:t>Separate the behavioral signal from the noise</a:t>
            </a:r>
            <a:endParaRPr lang="en-US" sz="1400" dirty="0"/>
          </a:p>
          <a:p>
            <a:pPr>
              <a:spcBef>
                <a:spcPts val="600"/>
              </a:spcBef>
            </a:pPr>
            <a:r>
              <a:rPr lang="en-US" dirty="0" smtClean="0"/>
              <a:t>Establish feedback loop</a:t>
            </a:r>
            <a:endParaRPr lang="en-US" sz="2800" dirty="0"/>
          </a:p>
          <a:p>
            <a:pPr>
              <a:spcBef>
                <a:spcPts val="600"/>
              </a:spcBef>
            </a:pPr>
            <a:r>
              <a:rPr lang="en-US" dirty="0" smtClean="0"/>
              <a:t>Knowledge based builds over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771" y="0"/>
            <a:ext cx="1176227" cy="13323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88376" y="6563373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50009" y="1280863"/>
            <a:ext cx="1265904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948A54"/>
                </a:solidFill>
              </a:rPr>
              <a:t>A Coach in Your Pocket</a:t>
            </a:r>
            <a:endParaRPr lang="en-US" sz="900" dirty="0">
              <a:solidFill>
                <a:srgbClr val="948A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943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62212" y="1345041"/>
            <a:ext cx="3713124" cy="2281995"/>
            <a:chOff x="47981" y="1621556"/>
            <a:chExt cx="4425253" cy="24625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81" y="1854513"/>
              <a:ext cx="4425253" cy="22295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" name="Group 18"/>
            <p:cNvGrpSpPr/>
            <p:nvPr/>
          </p:nvGrpSpPr>
          <p:grpSpPr>
            <a:xfrm>
              <a:off x="213090" y="1621556"/>
              <a:ext cx="4021668" cy="2283677"/>
              <a:chOff x="3845270" y="3835540"/>
              <a:chExt cx="4021668" cy="1821675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6526382" y="3836882"/>
                <a:ext cx="1340556" cy="1820333"/>
              </a:xfrm>
              <a:prstGeom prst="rect">
                <a:avLst/>
              </a:prstGeom>
              <a:solidFill>
                <a:srgbClr val="008000">
                  <a:alpha val="35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185826" y="3835540"/>
                <a:ext cx="1340556" cy="1820333"/>
              </a:xfrm>
              <a:prstGeom prst="rect">
                <a:avLst/>
              </a:prstGeom>
              <a:solidFill>
                <a:schemeClr val="accent6">
                  <a:alpha val="3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845270" y="3835540"/>
                <a:ext cx="1340556" cy="1820333"/>
              </a:xfrm>
              <a:prstGeom prst="rect">
                <a:avLst/>
              </a:prstGeom>
              <a:solidFill>
                <a:srgbClr val="FF0000">
                  <a:alpha val="35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2919800" y="1635667"/>
              <a:ext cx="10577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Target Zone</a:t>
              </a:r>
              <a:endParaRPr 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53646" y="1623238"/>
              <a:ext cx="1095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Typical Zone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7987" y="1641625"/>
              <a:ext cx="11516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Trouble Zone</a:t>
              </a:r>
              <a:endParaRPr lang="en-US" sz="1400" dirty="0"/>
            </a:p>
          </p:txBody>
        </p:sp>
      </p:grpSp>
      <p:sp>
        <p:nvSpPr>
          <p:cNvPr id="13" name="Oval 12"/>
          <p:cNvSpPr/>
          <p:nvPr/>
        </p:nvSpPr>
        <p:spPr>
          <a:xfrm>
            <a:off x="3321743" y="2836334"/>
            <a:ext cx="2455333" cy="24976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3443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Fudge, Nudge</a:t>
            </a:r>
            <a:r>
              <a:rPr lang="en-US" sz="3600" dirty="0"/>
              <a:t> </a:t>
            </a:r>
            <a:r>
              <a:rPr lang="en-US" sz="3600" dirty="0" smtClean="0"/>
              <a:t>&amp; Budge</a:t>
            </a:r>
            <a:endParaRPr lang="en-US" sz="36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alphaModFix amt="7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4966" y="2666999"/>
            <a:ext cx="3149348" cy="297644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309" y="4886540"/>
            <a:ext cx="3713124" cy="20804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roup 32"/>
          <p:cNvGrpSpPr/>
          <p:nvPr/>
        </p:nvGrpSpPr>
        <p:grpSpPr>
          <a:xfrm>
            <a:off x="5757847" y="4668149"/>
            <a:ext cx="3374486" cy="2156636"/>
            <a:chOff x="3845269" y="3836573"/>
            <a:chExt cx="4021669" cy="1843594"/>
          </a:xfrm>
        </p:grpSpPr>
        <p:sp>
          <p:nvSpPr>
            <p:cNvPr id="37" name="Rectangle 36"/>
            <p:cNvSpPr/>
            <p:nvPr/>
          </p:nvSpPr>
          <p:spPr>
            <a:xfrm>
              <a:off x="5185827" y="3836882"/>
              <a:ext cx="2681111" cy="1820333"/>
            </a:xfrm>
            <a:prstGeom prst="rect">
              <a:avLst/>
            </a:prstGeom>
            <a:solidFill>
              <a:srgbClr val="008000">
                <a:alpha val="3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91330" y="3836882"/>
              <a:ext cx="494496" cy="1818991"/>
            </a:xfrm>
            <a:prstGeom prst="rect">
              <a:avLst/>
            </a:prstGeom>
            <a:solidFill>
              <a:schemeClr val="accent6">
                <a:alpha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845269" y="3836573"/>
              <a:ext cx="846060" cy="1843594"/>
            </a:xfrm>
            <a:prstGeom prst="rect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882677" y="4684838"/>
            <a:ext cx="146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New Typical Zone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5778738" y="4701996"/>
            <a:ext cx="1122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New Trouble </a:t>
            </a:r>
          </a:p>
          <a:p>
            <a:r>
              <a:rPr lang="en-US" sz="1400" dirty="0" smtClean="0"/>
              <a:t>Zone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949877" y="95833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Current State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6882677" y="4313240"/>
            <a:ext cx="136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Future State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35000" y="5461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819731" y="733039"/>
            <a:ext cx="2998034" cy="16004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Within individual variation for target behavior base-lined using momentary instrumentation tools such as those based on mobile wellbeing productivity applications. This is the participant’s </a:t>
            </a:r>
            <a:r>
              <a:rPr lang="en-US" sz="1400" b="1" i="1" dirty="0" smtClean="0"/>
              <a:t>fudge</a:t>
            </a:r>
            <a:r>
              <a:rPr lang="en-US" sz="1400" dirty="0" smtClean="0"/>
              <a:t>-factor. Sometimes we hit our goals, mostly we don’t.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95909" y="2511208"/>
            <a:ext cx="2998034" cy="18158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 successful intervention means that that within individual behavior variation has  significantly shifted to a new mean. The individual’s behavior has </a:t>
            </a:r>
            <a:r>
              <a:rPr lang="en-US" sz="1400" b="1" i="1" dirty="0" smtClean="0"/>
              <a:t>budged</a:t>
            </a:r>
            <a:r>
              <a:rPr lang="en-US" sz="1400" dirty="0" smtClean="0"/>
              <a:t> and this becomes the new norm. Again, our momentary instrumentation tool provides this information.</a:t>
            </a:r>
          </a:p>
        </p:txBody>
      </p:sp>
      <p:cxnSp>
        <p:nvCxnSpPr>
          <p:cNvPr id="53" name="Curved Connector 52"/>
          <p:cNvCxnSpPr>
            <a:endCxn id="42" idx="1"/>
          </p:cNvCxnSpPr>
          <p:nvPr/>
        </p:nvCxnSpPr>
        <p:spPr>
          <a:xfrm flipV="1">
            <a:off x="3350812" y="1533258"/>
            <a:ext cx="468919" cy="399966"/>
          </a:xfrm>
          <a:prstGeom prst="curved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/>
          <p:nvPr/>
        </p:nvCxnSpPr>
        <p:spPr>
          <a:xfrm rot="5400000" flipH="1" flipV="1">
            <a:off x="6201727" y="4402120"/>
            <a:ext cx="348616" cy="183442"/>
          </a:xfrm>
          <a:prstGeom prst="curved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36932" y="4701996"/>
            <a:ext cx="2998034" cy="20313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</a:t>
            </a:r>
            <a:r>
              <a:rPr lang="en-US" sz="1400" dirty="0" smtClean="0"/>
              <a:t>or the coach to effectively and efficiently tailor feedback, he needs to be able to detect when behavior is significantly straying into trouble zone. For example, the rule may be “if 3 consecutive days of missed goals”, then issue a </a:t>
            </a:r>
            <a:r>
              <a:rPr lang="en-US" sz="1400" b="1" i="1" dirty="0" smtClean="0"/>
              <a:t>nudge</a:t>
            </a:r>
            <a:r>
              <a:rPr lang="en-US" sz="1400" dirty="0" smtClean="0"/>
              <a:t>.  The nudge could be customized content, invitation to 1-1 session etc. Actionable insight.</a:t>
            </a:r>
          </a:p>
        </p:txBody>
      </p:sp>
      <p:cxnSp>
        <p:nvCxnSpPr>
          <p:cNvPr id="58" name="Curved Connector 57"/>
          <p:cNvCxnSpPr>
            <a:stCxn id="56" idx="0"/>
          </p:cNvCxnSpPr>
          <p:nvPr/>
        </p:nvCxnSpPr>
        <p:spPr>
          <a:xfrm rot="5400000" flipH="1" flipV="1">
            <a:off x="2082176" y="3462429"/>
            <a:ext cx="793340" cy="168579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76446" y="948310"/>
            <a:ext cx="467999" cy="451556"/>
          </a:xfrm>
          <a:prstGeom prst="ellipse">
            <a:avLst/>
          </a:prstGeom>
          <a:solidFill>
            <a:srgbClr val="FF000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sz="2400" b="1" dirty="0"/>
          </a:p>
        </p:txBody>
      </p:sp>
      <p:sp>
        <p:nvSpPr>
          <p:cNvPr id="61" name="Oval 60"/>
          <p:cNvSpPr/>
          <p:nvPr/>
        </p:nvSpPr>
        <p:spPr>
          <a:xfrm>
            <a:off x="8461267" y="4869608"/>
            <a:ext cx="467999" cy="451556"/>
          </a:xfrm>
          <a:prstGeom prst="ellipse">
            <a:avLst/>
          </a:prstGeom>
          <a:solidFill>
            <a:srgbClr val="FF000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</a:t>
            </a:r>
            <a:endParaRPr lang="en-US" sz="2400" b="1" dirty="0"/>
          </a:p>
        </p:txBody>
      </p:sp>
      <p:sp>
        <p:nvSpPr>
          <p:cNvPr id="62" name="Oval 61"/>
          <p:cNvSpPr/>
          <p:nvPr/>
        </p:nvSpPr>
        <p:spPr>
          <a:xfrm>
            <a:off x="3971625" y="2666999"/>
            <a:ext cx="467999" cy="451556"/>
          </a:xfrm>
          <a:prstGeom prst="ellipse">
            <a:avLst/>
          </a:prstGeom>
          <a:solidFill>
            <a:srgbClr val="FF000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sz="2400" b="1" dirty="0"/>
          </a:p>
        </p:txBody>
      </p:sp>
      <p:sp>
        <p:nvSpPr>
          <p:cNvPr id="34" name="Rectangle 33"/>
          <p:cNvSpPr/>
          <p:nvPr/>
        </p:nvSpPr>
        <p:spPr>
          <a:xfrm>
            <a:off x="3288376" y="6563373"/>
            <a:ext cx="2379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1471320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val 159"/>
          <p:cNvSpPr/>
          <p:nvPr/>
        </p:nvSpPr>
        <p:spPr>
          <a:xfrm>
            <a:off x="2122907" y="3187770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ular Callout 82"/>
          <p:cNvSpPr/>
          <p:nvPr/>
        </p:nvSpPr>
        <p:spPr>
          <a:xfrm>
            <a:off x="692926" y="3103857"/>
            <a:ext cx="1027908" cy="465832"/>
          </a:xfrm>
          <a:prstGeom prst="wedgeRoundRectCallout">
            <a:avLst>
              <a:gd name="adj1" fmla="val -35916"/>
              <a:gd name="adj2" fmla="val -80427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Goal Setting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Opt-in Opt-out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7841" y="5041106"/>
            <a:ext cx="2902061" cy="16759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0" name="Oval 99"/>
          <p:cNvSpPr/>
          <p:nvPr/>
        </p:nvSpPr>
        <p:spPr>
          <a:xfrm>
            <a:off x="4399399" y="1937413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3997333" y="1757103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90" name="Oval 189"/>
          <p:cNvSpPr/>
          <p:nvPr/>
        </p:nvSpPr>
        <p:spPr>
          <a:xfrm>
            <a:off x="4882227" y="2248056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3689079" y="2097681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7390477" y="3419314"/>
            <a:ext cx="1753524" cy="411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/>
          <p:cNvSpPr/>
          <p:nvPr/>
        </p:nvSpPr>
        <p:spPr>
          <a:xfrm>
            <a:off x="2629522" y="3412933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4673372" y="4008579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2503129" y="2663227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2612086" y="2751952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2629522" y="2901917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3116168" y="2110743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3755465" y="2522399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530720" y="2771559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3278384" y="3432375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4487774" y="3367377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5455435" y="3183215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5047558" y="3887364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4203099" y="2027569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4928288" y="2417920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2791737" y="3078736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5558941" y="2979714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5925708" y="3259046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5736176" y="3324044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3409136" y="3739553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4053590" y="4072561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388431" y="3844032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5342408" y="2962883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5455435" y="3807341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5455435" y="3103857"/>
            <a:ext cx="1252336" cy="13216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705" y="-194233"/>
            <a:ext cx="3313078" cy="265046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3492440" y="2822107"/>
            <a:ext cx="2160000" cy="21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alphaModFix amt="7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3643" y="2720148"/>
            <a:ext cx="2556000" cy="24156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000" y="40721"/>
            <a:ext cx="2270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Behavioral Observations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4" name="Picture 33" descr="Macintosh HD:Users:stefanopicozzi:Downloads:photo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972" y="3844032"/>
            <a:ext cx="1771028" cy="301396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/>
          <p:cNvSpPr txBox="1"/>
          <p:nvPr/>
        </p:nvSpPr>
        <p:spPr>
          <a:xfrm>
            <a:off x="7717914" y="3419314"/>
            <a:ext cx="1096775" cy="4493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Behavioral </a:t>
            </a:r>
          </a:p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Insights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1509314" y="218622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8" name="Curved Connector 57"/>
          <p:cNvCxnSpPr>
            <a:stCxn id="65" idx="3"/>
          </p:cNvCxnSpPr>
          <p:nvPr/>
        </p:nvCxnSpPr>
        <p:spPr>
          <a:xfrm flipV="1">
            <a:off x="3880126" y="5001991"/>
            <a:ext cx="698123" cy="1015496"/>
          </a:xfrm>
          <a:prstGeom prst="curvedConnector2">
            <a:avLst/>
          </a:prstGeom>
          <a:ln w="57150" cmpd="sng">
            <a:solidFill>
              <a:schemeClr val="tx1">
                <a:lumMod val="65000"/>
                <a:lumOff val="35000"/>
                <a:alpha val="50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94808" y="5019753"/>
            <a:ext cx="2521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Behavioral Query Language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193206" y="5670881"/>
            <a:ext cx="826499" cy="924948"/>
            <a:chOff x="388471" y="4107104"/>
            <a:chExt cx="826499" cy="924948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060" y="4107104"/>
              <a:ext cx="568331" cy="693211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388471" y="4724275"/>
              <a:ext cx="826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Coach</a:t>
              </a:r>
              <a:endParaRPr lang="en-US" sz="1400" b="1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142513" y="140680"/>
            <a:ext cx="1668460" cy="989766"/>
            <a:chOff x="5506515" y="929103"/>
            <a:chExt cx="3459229" cy="1800307"/>
          </a:xfrm>
        </p:grpSpPr>
        <p:sp>
          <p:nvSpPr>
            <p:cNvPr id="91" name="TextBox 90"/>
            <p:cNvSpPr txBox="1"/>
            <p:nvPr/>
          </p:nvSpPr>
          <p:spPr>
            <a:xfrm rot="21422445">
              <a:off x="5833333" y="1760988"/>
              <a:ext cx="2877658" cy="968422"/>
            </a:xfrm>
            <a:prstGeom prst="rect">
              <a:avLst/>
            </a:prstGeom>
            <a:noFill/>
            <a:ln>
              <a:noFill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1">
                      <a:lumMod val="50000"/>
                    </a:schemeClr>
                  </a:solidFill>
                  <a:effectLst/>
                  <a:latin typeface="Arial"/>
                  <a:cs typeface="Arial"/>
                </a:rPr>
                <a:t>Machine</a:t>
              </a:r>
              <a:endParaRPr lang="en-US" sz="2800" b="1" dirty="0">
                <a:solidFill>
                  <a:schemeClr val="bg1">
                    <a:lumMod val="50000"/>
                  </a:schemeClr>
                </a:solidFill>
                <a:effectLst/>
                <a:latin typeface="Arial"/>
                <a:cs typeface="Arial"/>
              </a:endParaRP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4">
              <a:alphaModFix amt="77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4637" y="1004262"/>
              <a:ext cx="661107" cy="661107"/>
            </a:xfrm>
            <a:prstGeom prst="rect">
              <a:avLst/>
            </a:prstGeom>
          </p:spPr>
        </p:pic>
        <p:sp>
          <p:nvSpPr>
            <p:cNvPr id="93" name="Rectangle 92"/>
            <p:cNvSpPr/>
            <p:nvPr/>
          </p:nvSpPr>
          <p:spPr>
            <a:xfrm rot="19073905">
              <a:off x="5506515" y="1289352"/>
              <a:ext cx="975217" cy="6266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The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 rot="307825">
              <a:off x="6330636" y="929103"/>
              <a:ext cx="1177315" cy="968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Nu</a:t>
              </a:r>
              <a:endParaRPr lang="en-US" sz="28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 rot="725750">
              <a:off x="7170051" y="985937"/>
              <a:ext cx="794026" cy="9684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i="1" dirty="0">
                  <a:solidFill>
                    <a:schemeClr val="accent6"/>
                  </a:solidFill>
                  <a:latin typeface="Arial"/>
                  <a:cs typeface="Arial"/>
                </a:rPr>
                <a:t>d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 rot="358379">
              <a:off x="7575236" y="1060545"/>
              <a:ext cx="1071509" cy="9684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7F7F7F"/>
                  </a:solidFill>
                  <a:latin typeface="Arial"/>
                  <a:cs typeface="Arial"/>
                </a:rPr>
                <a:t>ge</a:t>
              </a:r>
              <a:endParaRPr lang="en-US" sz="2800" dirty="0">
                <a:solidFill>
                  <a:srgbClr val="7F7F7F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7372971" y="3419313"/>
            <a:ext cx="1771030" cy="3438685"/>
          </a:xfrm>
          <a:prstGeom prst="rect">
            <a:avLst/>
          </a:prstGeom>
          <a:noFill/>
          <a:ln w="38100" cmpd="sng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4941" y="1"/>
            <a:ext cx="3223432" cy="2456230"/>
          </a:xfrm>
          <a:prstGeom prst="rect">
            <a:avLst/>
          </a:prstGeom>
          <a:noFill/>
          <a:ln w="38100" cmpd="sng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/>
          <p:cNvSpPr txBox="1"/>
          <p:nvPr/>
        </p:nvSpPr>
        <p:spPr>
          <a:xfrm>
            <a:off x="3394833" y="2243416"/>
            <a:ext cx="238731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Behavioral Rules Based</a:t>
            </a:r>
          </a:p>
          <a:p>
            <a:pPr algn="ctr">
              <a:lnSpc>
                <a:spcPct val="80000"/>
              </a:lnSpc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Event Stream Engine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483758" y="6575075"/>
            <a:ext cx="2379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  <p:cxnSp>
        <p:nvCxnSpPr>
          <p:cNvPr id="84" name="Curved Connector 83"/>
          <p:cNvCxnSpPr>
            <a:stCxn id="17" idx="0"/>
            <a:endCxn id="98" idx="3"/>
          </p:cNvCxnSpPr>
          <p:nvPr/>
        </p:nvCxnSpPr>
        <p:spPr>
          <a:xfrm rot="16200000" flipV="1">
            <a:off x="4652832" y="-186342"/>
            <a:ext cx="2191197" cy="5020113"/>
          </a:xfrm>
          <a:prstGeom prst="curvedConnector2">
            <a:avLst/>
          </a:prstGeom>
          <a:ln w="57150" cmpd="sng">
            <a:solidFill>
              <a:schemeClr val="tx1">
                <a:lumMod val="65000"/>
                <a:lumOff val="35000"/>
                <a:alpha val="50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31727" y="5443608"/>
            <a:ext cx="1224652" cy="23083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Goal Attainment Scale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29739" y="6135478"/>
            <a:ext cx="943381" cy="23083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Nudge Schedule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348722" y="5396002"/>
            <a:ext cx="687583" cy="23083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Opt-in/out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858459" y="5758040"/>
            <a:ext cx="1187232" cy="23083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Self Report Reminder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720833" y="6072284"/>
            <a:ext cx="613814" cy="23083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Snap Poll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32641" y="5793906"/>
            <a:ext cx="853381" cy="23083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 Hoc Nudge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25174" y="4073750"/>
            <a:ext cx="1557167" cy="615260"/>
          </a:xfrm>
          <a:prstGeom prst="straightConnector1">
            <a:avLst/>
          </a:prstGeom>
          <a:ln w="76200" cmpd="sng">
            <a:solidFill>
              <a:schemeClr val="bg2">
                <a:lumMod val="25000"/>
                <a:alpha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2047495" y="2555555"/>
            <a:ext cx="1643072" cy="684940"/>
          </a:xfrm>
          <a:prstGeom prst="straightConnector1">
            <a:avLst/>
          </a:prstGeom>
          <a:ln w="76200" cmpd="sng">
            <a:solidFill>
              <a:schemeClr val="bg2">
                <a:lumMod val="25000"/>
                <a:alpha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urved Connector 127"/>
          <p:cNvCxnSpPr>
            <a:stCxn id="5" idx="1"/>
            <a:endCxn id="83" idx="1"/>
          </p:cNvCxnSpPr>
          <p:nvPr/>
        </p:nvCxnSpPr>
        <p:spPr>
          <a:xfrm rot="10800000" flipH="1">
            <a:off x="477840" y="3336774"/>
            <a:ext cx="215085" cy="2542317"/>
          </a:xfrm>
          <a:prstGeom prst="curvedConnector3">
            <a:avLst>
              <a:gd name="adj1" fmla="val -106284"/>
            </a:avLst>
          </a:prstGeom>
          <a:ln w="57150" cmpd="sng">
            <a:solidFill>
              <a:schemeClr val="tx1">
                <a:lumMod val="65000"/>
                <a:lumOff val="35000"/>
                <a:alpha val="50000"/>
              </a:schemeClr>
            </a:solidFill>
            <a:prstDash val="sys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7238" y="2101471"/>
            <a:ext cx="584188" cy="865202"/>
            <a:chOff x="6662961" y="150353"/>
            <a:chExt cx="826499" cy="865202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06681" y="150353"/>
              <a:ext cx="782779" cy="693211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6662961" y="784723"/>
              <a:ext cx="826499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/>
                <a:t>Coachee</a:t>
              </a:r>
              <a:endParaRPr lang="en-US" sz="900" b="1" dirty="0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662022" y="2101471"/>
            <a:ext cx="584188" cy="865202"/>
            <a:chOff x="6662961" y="150353"/>
            <a:chExt cx="826499" cy="865202"/>
          </a:xfrm>
        </p:grpSpPr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06681" y="150353"/>
              <a:ext cx="782779" cy="693211"/>
            </a:xfrm>
            <a:prstGeom prst="rect">
              <a:avLst/>
            </a:prstGeom>
          </p:spPr>
        </p:pic>
        <p:sp>
          <p:nvSpPr>
            <p:cNvPr id="150" name="TextBox 149"/>
            <p:cNvSpPr txBox="1"/>
            <p:nvPr/>
          </p:nvSpPr>
          <p:spPr>
            <a:xfrm>
              <a:off x="6662961" y="784723"/>
              <a:ext cx="826499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/>
                <a:t>Coachee</a:t>
              </a:r>
              <a:endParaRPr lang="en-US" sz="900" b="1" dirty="0"/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1246806" y="2101471"/>
            <a:ext cx="584188" cy="865202"/>
            <a:chOff x="6662961" y="150353"/>
            <a:chExt cx="826499" cy="865202"/>
          </a:xfrm>
        </p:grpSpPr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06681" y="150353"/>
              <a:ext cx="782779" cy="693211"/>
            </a:xfrm>
            <a:prstGeom prst="rect">
              <a:avLst/>
            </a:prstGeom>
          </p:spPr>
        </p:pic>
        <p:sp>
          <p:nvSpPr>
            <p:cNvPr id="153" name="TextBox 152"/>
            <p:cNvSpPr txBox="1"/>
            <p:nvPr/>
          </p:nvSpPr>
          <p:spPr>
            <a:xfrm>
              <a:off x="6662961" y="784723"/>
              <a:ext cx="826499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/>
                <a:t>Coachee</a:t>
              </a:r>
              <a:endParaRPr lang="en-US" sz="900" b="1" dirty="0"/>
            </a:p>
          </p:txBody>
        </p:sp>
      </p:grpSp>
      <p:sp>
        <p:nvSpPr>
          <p:cNvPr id="10" name="Line Callout 1 9"/>
          <p:cNvSpPr/>
          <p:nvPr/>
        </p:nvSpPr>
        <p:spPr>
          <a:xfrm>
            <a:off x="3685944" y="115569"/>
            <a:ext cx="1464980" cy="754724"/>
          </a:xfrm>
          <a:prstGeom prst="borderCallout1">
            <a:avLst>
              <a:gd name="adj1" fmla="val 48729"/>
              <a:gd name="adj2" fmla="val -470"/>
              <a:gd name="adj3" fmla="val 75026"/>
              <a:gd name="adj4" fmla="val -44052"/>
            </a:avLst>
          </a:prstGeom>
          <a:noFill/>
          <a:ln>
            <a:solidFill>
              <a:schemeClr val="bg2">
                <a:lumMod val="2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Inputs can be sourced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from wearable sensors,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self-report, direct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observation entry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rd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party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applications etc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2" name="Line Callout 1 101"/>
          <p:cNvSpPr/>
          <p:nvPr/>
        </p:nvSpPr>
        <p:spPr>
          <a:xfrm>
            <a:off x="7667410" y="1420887"/>
            <a:ext cx="1242344" cy="859263"/>
          </a:xfrm>
          <a:prstGeom prst="borderCallout1">
            <a:avLst>
              <a:gd name="adj1" fmla="val 97446"/>
              <a:gd name="adj2" fmla="val 51714"/>
              <a:gd name="adj3" fmla="val 257401"/>
              <a:gd name="adj4" fmla="val 83906"/>
            </a:avLst>
          </a:prstGeom>
          <a:noFill/>
          <a:ln>
            <a:solidFill>
              <a:schemeClr val="bg2">
                <a:lumMod val="2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Coachee triggered to inspect nudges via push to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mobile app, sms, email, web-site, 3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party application etc</a:t>
            </a:r>
          </a:p>
        </p:txBody>
      </p:sp>
      <p:sp>
        <p:nvSpPr>
          <p:cNvPr id="106" name="Line Callout 1 105"/>
          <p:cNvSpPr/>
          <p:nvPr/>
        </p:nvSpPr>
        <p:spPr>
          <a:xfrm>
            <a:off x="5418470" y="5562359"/>
            <a:ext cx="1570042" cy="740757"/>
          </a:xfrm>
          <a:prstGeom prst="borderCallout1">
            <a:avLst>
              <a:gd name="adj1" fmla="val -1237"/>
              <a:gd name="adj2" fmla="val 48855"/>
              <a:gd name="adj3" fmla="val -159920"/>
              <a:gd name="adj4" fmla="val 2295"/>
            </a:avLst>
          </a:prstGeom>
          <a:noFill/>
          <a:ln>
            <a:solidFill>
              <a:schemeClr val="bg2">
                <a:lumMod val="2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Easily accessible to any 3</a:t>
            </a:r>
            <a:r>
              <a:rPr lang="en-US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rd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party coaching application via a simple set of cloud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based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REST APIs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940494" y="6406129"/>
            <a:ext cx="1069524" cy="23083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Hypothesis Testing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6" name="Line Callout 1 85"/>
          <p:cNvSpPr/>
          <p:nvPr/>
        </p:nvSpPr>
        <p:spPr>
          <a:xfrm>
            <a:off x="492687" y="3870132"/>
            <a:ext cx="1570042" cy="969764"/>
          </a:xfrm>
          <a:prstGeom prst="borderCallout1">
            <a:avLst>
              <a:gd name="adj1" fmla="val -1237"/>
              <a:gd name="adj2" fmla="val 48855"/>
              <a:gd name="adj3" fmla="val -34948"/>
              <a:gd name="adj4" fmla="val 41325"/>
            </a:avLst>
          </a:prstGeom>
          <a:noFill/>
          <a:ln>
            <a:solidFill>
              <a:schemeClr val="bg2">
                <a:lumMod val="2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Coachees and coaches collaborate on goal setting. Rules trigger nudges that include content of motivational goal-directed relevance to coachee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Straight Connector 15"/>
          <p:cNvCxnSpPr>
            <a:stCxn id="86" idx="1"/>
          </p:cNvCxnSpPr>
          <p:nvPr/>
        </p:nvCxnSpPr>
        <p:spPr>
          <a:xfrm>
            <a:off x="1277708" y="4839896"/>
            <a:ext cx="347497" cy="188738"/>
          </a:xfrm>
          <a:prstGeom prst="line">
            <a:avLst/>
          </a:prstGeom>
          <a:ln w="3175" cmpd="sng">
            <a:solidFill>
              <a:schemeClr val="bg2">
                <a:lumMod val="2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30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425656" y="2849711"/>
            <a:ext cx="3151266" cy="1800000"/>
          </a:xfrm>
          <a:prstGeom prst="ellipse">
            <a:avLst/>
          </a:prstGeom>
          <a:noFill/>
          <a:ln w="3048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121735" y="-15974"/>
            <a:ext cx="811457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Feedback Loop:  in-camera/in-situ</a:t>
            </a:r>
            <a:endParaRPr lang="en-US" sz="4400" dirty="0" smtClean="0">
              <a:solidFill>
                <a:srgbClr val="F79646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95893" y="5847518"/>
            <a:ext cx="1763623" cy="877207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1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NudgeMachine </a:t>
            </a:r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fires nudge rules based on EMA inputs - EMI. 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51986" y="921344"/>
            <a:ext cx="1851437" cy="9355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1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Coachee </a:t>
            </a:r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reports back self-report and/or sensor based data - EMA. 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L-Shape 4"/>
          <p:cNvSpPr/>
          <p:nvPr/>
        </p:nvSpPr>
        <p:spPr>
          <a:xfrm rot="13529269">
            <a:off x="2701843" y="2604439"/>
            <a:ext cx="524585" cy="490543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-Shape 41"/>
          <p:cNvSpPr/>
          <p:nvPr/>
        </p:nvSpPr>
        <p:spPr>
          <a:xfrm rot="2792386">
            <a:off x="2715648" y="4383436"/>
            <a:ext cx="524585" cy="490543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26597" y="3209141"/>
            <a:ext cx="1093121" cy="924338"/>
            <a:chOff x="2724688" y="1145024"/>
            <a:chExt cx="1093121" cy="92433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6468" y="1145024"/>
              <a:ext cx="569035" cy="693211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2724688" y="1761585"/>
              <a:ext cx="10931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Coachee</a:t>
              </a:r>
              <a:endParaRPr lang="en-US" sz="1400" b="1" dirty="0"/>
            </a:p>
          </p:txBody>
        </p:sp>
      </p:grpSp>
      <p:sp>
        <p:nvSpPr>
          <p:cNvPr id="68" name="Oval 67"/>
          <p:cNvSpPr/>
          <p:nvPr/>
        </p:nvSpPr>
        <p:spPr>
          <a:xfrm>
            <a:off x="4573707" y="2787642"/>
            <a:ext cx="3151266" cy="1800000"/>
          </a:xfrm>
          <a:prstGeom prst="ellipse">
            <a:avLst/>
          </a:prstGeom>
          <a:noFill/>
          <a:ln w="3048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76568" y="3000493"/>
            <a:ext cx="1000251" cy="1132986"/>
          </a:xfrm>
          <a:prstGeom prst="rect">
            <a:avLst/>
          </a:prstGeom>
        </p:spPr>
      </p:pic>
      <p:sp>
        <p:nvSpPr>
          <p:cNvPr id="80" name="L-Shape 79"/>
          <p:cNvSpPr/>
          <p:nvPr/>
        </p:nvSpPr>
        <p:spPr>
          <a:xfrm rot="13529269">
            <a:off x="5698040" y="4282887"/>
            <a:ext cx="524585" cy="490543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-Shape 80"/>
          <p:cNvSpPr/>
          <p:nvPr/>
        </p:nvSpPr>
        <p:spPr>
          <a:xfrm rot="2792386">
            <a:off x="5946532" y="2552297"/>
            <a:ext cx="524585" cy="490543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779041" y="3209141"/>
            <a:ext cx="1070325" cy="924948"/>
            <a:chOff x="8097373" y="3128969"/>
            <a:chExt cx="1070325" cy="924948"/>
          </a:xfrm>
        </p:grpSpPr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18253" y="3128969"/>
              <a:ext cx="568331" cy="693211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8097373" y="3746140"/>
              <a:ext cx="1070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Coach</a:t>
              </a:r>
              <a:endParaRPr lang="en-US" sz="1400" b="1" dirty="0"/>
            </a:p>
          </p:txBody>
        </p:sp>
      </p:grpSp>
      <p:pic>
        <p:nvPicPr>
          <p:cNvPr id="84" name="Picture 83" descr="x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012" y="3462939"/>
            <a:ext cx="549532" cy="54953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2421" y="3293521"/>
            <a:ext cx="609469" cy="691338"/>
          </a:xfrm>
          <a:prstGeom prst="rect">
            <a:avLst/>
          </a:prstGeom>
        </p:spPr>
      </p:pic>
      <p:pic>
        <p:nvPicPr>
          <p:cNvPr id="86" name="Picture 85" descr="x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767" y="3456443"/>
            <a:ext cx="549532" cy="549532"/>
          </a:xfrm>
          <a:prstGeom prst="rect">
            <a:avLst/>
          </a:prstGeom>
        </p:spPr>
      </p:pic>
      <p:cxnSp>
        <p:nvCxnSpPr>
          <p:cNvPr id="13" name="Straight Connector 12"/>
          <p:cNvCxnSpPr>
            <a:stCxn id="48" idx="0"/>
            <a:endCxn id="94" idx="1"/>
          </p:cNvCxnSpPr>
          <p:nvPr/>
        </p:nvCxnSpPr>
        <p:spPr>
          <a:xfrm flipV="1">
            <a:off x="977705" y="4915715"/>
            <a:ext cx="2262036" cy="93180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7" idx="1"/>
            <a:endCxn id="50" idx="4"/>
          </p:cNvCxnSpPr>
          <p:nvPr/>
        </p:nvCxnSpPr>
        <p:spPr>
          <a:xfrm flipH="1" flipV="1">
            <a:off x="977705" y="1856848"/>
            <a:ext cx="1806240" cy="59963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7065393" y="5903858"/>
            <a:ext cx="1851437" cy="820867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1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NudgeMachine </a:t>
            </a:r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issues alert.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90" idx="0"/>
          </p:cNvCxnSpPr>
          <p:nvPr/>
        </p:nvCxnSpPr>
        <p:spPr>
          <a:xfrm flipH="1" flipV="1">
            <a:off x="5884298" y="4987804"/>
            <a:ext cx="2106814" cy="91605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7176091" y="992276"/>
            <a:ext cx="1851437" cy="9355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1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Coach </a:t>
            </a:r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makes small correction to nudge rules. 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3" name="Straight Connector 92"/>
          <p:cNvCxnSpPr>
            <a:endCxn id="92" idx="4"/>
          </p:cNvCxnSpPr>
          <p:nvPr/>
        </p:nvCxnSpPr>
        <p:spPr>
          <a:xfrm flipV="1">
            <a:off x="5715422" y="1927780"/>
            <a:ext cx="2386388" cy="5550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239741" y="4715660"/>
            <a:ext cx="913531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nudge</a:t>
            </a:r>
          </a:p>
        </p:txBody>
      </p:sp>
      <p:sp>
        <p:nvSpPr>
          <p:cNvPr id="95" name="Rectangle 94"/>
          <p:cNvSpPr/>
          <p:nvPr/>
        </p:nvSpPr>
        <p:spPr>
          <a:xfrm>
            <a:off x="4931755" y="4660075"/>
            <a:ext cx="1100381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monitor</a:t>
            </a:r>
          </a:p>
        </p:txBody>
      </p:sp>
      <p:sp>
        <p:nvSpPr>
          <p:cNvPr id="97" name="Rectangle 96"/>
          <p:cNvSpPr/>
          <p:nvPr/>
        </p:nvSpPr>
        <p:spPr>
          <a:xfrm>
            <a:off x="2783945" y="2256424"/>
            <a:ext cx="1104890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respond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849480" y="2290664"/>
            <a:ext cx="865942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refine</a:t>
            </a:r>
          </a:p>
        </p:txBody>
      </p:sp>
      <p:sp>
        <p:nvSpPr>
          <p:cNvPr id="51" name="Oval 50"/>
          <p:cNvSpPr/>
          <p:nvPr/>
        </p:nvSpPr>
        <p:spPr>
          <a:xfrm>
            <a:off x="1453138" y="1661727"/>
            <a:ext cx="6303577" cy="4242131"/>
          </a:xfrm>
          <a:prstGeom prst="ellipse">
            <a:avLst/>
          </a:prstGeom>
          <a:noFill/>
          <a:ln w="3048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L-Shape 52"/>
          <p:cNvSpPr/>
          <p:nvPr/>
        </p:nvSpPr>
        <p:spPr>
          <a:xfrm rot="12538291">
            <a:off x="2688038" y="1697209"/>
            <a:ext cx="524585" cy="490543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-Shape 53"/>
          <p:cNvSpPr/>
          <p:nvPr/>
        </p:nvSpPr>
        <p:spPr>
          <a:xfrm rot="13529269">
            <a:off x="4369252" y="1380151"/>
            <a:ext cx="524585" cy="490543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-Shape 54"/>
          <p:cNvSpPr/>
          <p:nvPr/>
        </p:nvSpPr>
        <p:spPr>
          <a:xfrm rot="2758904">
            <a:off x="4245649" y="5658586"/>
            <a:ext cx="524585" cy="490543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-Shape 55"/>
          <p:cNvSpPr/>
          <p:nvPr/>
        </p:nvSpPr>
        <p:spPr>
          <a:xfrm rot="4651907">
            <a:off x="2481651" y="5299594"/>
            <a:ext cx="524585" cy="490543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-Shape 56"/>
          <p:cNvSpPr/>
          <p:nvPr/>
        </p:nvSpPr>
        <p:spPr>
          <a:xfrm rot="14898187">
            <a:off x="5946869" y="1748685"/>
            <a:ext cx="524585" cy="490543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-Shape 57"/>
          <p:cNvSpPr/>
          <p:nvPr/>
        </p:nvSpPr>
        <p:spPr>
          <a:xfrm rot="1640311">
            <a:off x="5946195" y="5390552"/>
            <a:ext cx="524585" cy="490543"/>
          </a:xfrm>
          <a:prstGeom prst="corner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0067" y="31130"/>
            <a:ext cx="845557" cy="957764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966969" y="1066376"/>
            <a:ext cx="1411715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participate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219543" y="6106935"/>
            <a:ext cx="1054545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instruct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721211" y="5091374"/>
            <a:ext cx="1582484" cy="57708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05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Inner Loop</a:t>
            </a:r>
          </a:p>
          <a:p>
            <a:pPr algn="ctr"/>
            <a:r>
              <a:rPr 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Momentary &amp; Contextual</a:t>
            </a:r>
          </a:p>
          <a:p>
            <a:pPr algn="ctr"/>
            <a:r>
              <a:rPr 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“Second Arena”</a:t>
            </a: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7" name="Line Callout 3 76"/>
          <p:cNvSpPr/>
          <p:nvPr/>
        </p:nvSpPr>
        <p:spPr>
          <a:xfrm>
            <a:off x="3567072" y="5087205"/>
            <a:ext cx="1736624" cy="564476"/>
          </a:xfrm>
          <a:prstGeom prst="borderCallout3">
            <a:avLst>
              <a:gd name="adj1" fmla="val -1629"/>
              <a:gd name="adj2" fmla="val 48748"/>
              <a:gd name="adj3" fmla="val -28677"/>
              <a:gd name="adj4" fmla="val 58809"/>
              <a:gd name="adj5" fmla="val -30517"/>
              <a:gd name="adj6" fmla="val 53577"/>
              <a:gd name="adj7" fmla="val -123802"/>
              <a:gd name="adj8" fmla="val 73499"/>
            </a:avLst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ine Callout 3 78"/>
          <p:cNvSpPr/>
          <p:nvPr/>
        </p:nvSpPr>
        <p:spPr>
          <a:xfrm>
            <a:off x="1903423" y="802300"/>
            <a:ext cx="1663649" cy="563571"/>
          </a:xfrm>
          <a:prstGeom prst="borderCallout3">
            <a:avLst>
              <a:gd name="adj1" fmla="val 102126"/>
              <a:gd name="adj2" fmla="val 49264"/>
              <a:gd name="adj3" fmla="val 104123"/>
              <a:gd name="adj4" fmla="val 45135"/>
              <a:gd name="adj5" fmla="val 114573"/>
              <a:gd name="adj6" fmla="val 40716"/>
              <a:gd name="adj7" fmla="val 157229"/>
              <a:gd name="adj8" fmla="val 87077"/>
            </a:avLst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2023197" y="788790"/>
            <a:ext cx="1486217" cy="57708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05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Outer Loop</a:t>
            </a:r>
          </a:p>
          <a:p>
            <a:pPr algn="ctr"/>
            <a:r>
              <a:rPr 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Scheduled &amp; Structured</a:t>
            </a:r>
          </a:p>
          <a:p>
            <a:pPr algn="ctr"/>
            <a:r>
              <a:rPr 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“First Arena”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88376" y="6563373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65718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/>
          <a:lstStyle/>
          <a:p>
            <a:r>
              <a:rPr lang="en-US" dirty="0" smtClean="0"/>
              <a:t>Coachee Functional Prototype</a:t>
            </a:r>
            <a:endParaRPr lang="en-US" dirty="0"/>
          </a:p>
        </p:txBody>
      </p:sp>
      <p:pic>
        <p:nvPicPr>
          <p:cNvPr id="5" name="Picture 4" descr="Macintosh HD:Users:stefanopicozzi:Desktop:Screen Shot 2014-02-14 at 9.11.57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742"/>
            <a:ext cx="2519045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intosh HD:Users:stefanopicozzi:Desktop:Screen Shot 2014-02-14 at 9.13.07 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327" y="2133742"/>
            <a:ext cx="2519680" cy="3338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stefanopicozzi:Desktop:Screen Shot 2014-02-14 at 9.52.22 pm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972" y="2133742"/>
            <a:ext cx="2519680" cy="33261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075764" y="1651321"/>
            <a:ext cx="137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Home Menu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27931" y="1666334"/>
            <a:ext cx="155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Settings Menu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46047" y="1681346"/>
            <a:ext cx="124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Help Menu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218707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/>
          <a:lstStyle/>
          <a:p>
            <a:r>
              <a:rPr lang="en-US" dirty="0" smtClean="0"/>
              <a:t>Coachee Functional Prototype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75764" y="1651321"/>
            <a:ext cx="1191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Enrolment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27931" y="166633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Goal Setting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46047" y="1681346"/>
            <a:ext cx="126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Goal Scales</a:t>
            </a:r>
            <a:endParaRPr lang="en-US" b="1" dirty="0"/>
          </a:p>
        </p:txBody>
      </p:sp>
      <p:pic>
        <p:nvPicPr>
          <p:cNvPr id="11" name="Picture 10" descr="Macintosh HD:Users:stefanopicozzi:Desktop:Screen Shot 2014-02-14 at 9.14.55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55122"/>
            <a:ext cx="2519680" cy="332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stefanopicozzi:Desktop:Screen Shot 2014-02-14 at 9.31.23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160" y="2163309"/>
            <a:ext cx="2519680" cy="3338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Macintosh HD:Users:stefanopicozzi:Desktop:Screen Shot 2014-02-14 at 9.30.31 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972" y="2171564"/>
            <a:ext cx="2519680" cy="33216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1592547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/>
          <a:lstStyle/>
          <a:p>
            <a:r>
              <a:rPr lang="en-US" dirty="0" smtClean="0"/>
              <a:t>Coachee Functional Prototype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6944" y="1651321"/>
            <a:ext cx="174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Goal Self Report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081928" y="166633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Charts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46047" y="1681346"/>
            <a:ext cx="131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Chart Types</a:t>
            </a:r>
            <a:endParaRPr lang="en-US" b="1" dirty="0"/>
          </a:p>
        </p:txBody>
      </p:sp>
      <p:pic>
        <p:nvPicPr>
          <p:cNvPr id="14" name="Picture 13" descr="Macintosh HD:Users:stefanopicozzi:Desktop:Screen Shot 2014-02-14 at 9.31.49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80473"/>
            <a:ext cx="251968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Macintosh HD:Users:stefanopicozzi:Desktop:Screen Shot 2014-02-14 at 9.35.06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160" y="2182378"/>
            <a:ext cx="2519680" cy="332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Macintosh HD:Users:stefanopicozzi:Desktop:Screen Shot 2014-02-17 at 9.55.51 a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972" y="2144374"/>
            <a:ext cx="2480828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3288376" y="6548432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© StefanoPicozzi@gmail.com 2014</a:t>
            </a:r>
          </a:p>
        </p:txBody>
      </p:sp>
    </p:spTree>
    <p:extLst>
      <p:ext uri="{BB962C8B-B14F-4D97-AF65-F5344CB8AC3E}">
        <p14:creationId xmlns:p14="http://schemas.microsoft.com/office/powerpoint/2010/main" val="1139365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2858</TotalTime>
  <Words>2161</Words>
  <Application>Microsoft Macintosh PowerPoint</Application>
  <PresentationFormat>On-screen Show (4:3)</PresentationFormat>
  <Paragraphs>352</Paragraphs>
  <Slides>23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A behavioral insight platform for coaches and coachees</vt:lpstr>
      <vt:lpstr>The Nudge Machine</vt:lpstr>
      <vt:lpstr>Benefits</vt:lpstr>
      <vt:lpstr>Fudge, Nudge &amp; Budge</vt:lpstr>
      <vt:lpstr>PowerPoint Presentation</vt:lpstr>
      <vt:lpstr>PowerPoint Presentation</vt:lpstr>
      <vt:lpstr>Coachee Functional Prototype</vt:lpstr>
      <vt:lpstr>Coachee Functional Prototype</vt:lpstr>
      <vt:lpstr>Coachee Functional Prototype</vt:lpstr>
      <vt:lpstr>Coachee Functional Prototype</vt:lpstr>
      <vt:lpstr>Coachee Functional Prototype</vt:lpstr>
      <vt:lpstr>Coachee Functional Prototype</vt:lpstr>
      <vt:lpstr>Coachee Functional Prototype</vt:lpstr>
      <vt:lpstr>Coach Functional Prototype</vt:lpstr>
      <vt:lpstr>Coach Functional Prototype</vt:lpstr>
      <vt:lpstr>Coach Functional Prototype</vt:lpstr>
      <vt:lpstr>Libertarian Paternalism</vt:lpstr>
      <vt:lpstr>A behavioral insight platform for coaches and coachees</vt:lpstr>
      <vt:lpstr>PowerPoint Presentation</vt:lpstr>
      <vt:lpstr>PowerPoint Presentation</vt:lpstr>
      <vt:lpstr>Hooked</vt:lpstr>
      <vt:lpstr>Hooked</vt:lpstr>
      <vt:lpstr>Hooked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Stefano Picozzi</dc:creator>
  <cp:lastModifiedBy>Stefano Picozzi</cp:lastModifiedBy>
  <cp:revision>644</cp:revision>
  <cp:lastPrinted>2014-03-05T01:50:55Z</cp:lastPrinted>
  <dcterms:created xsi:type="dcterms:W3CDTF">2013-05-10T03:19:31Z</dcterms:created>
  <dcterms:modified xsi:type="dcterms:W3CDTF">2014-03-10T03:24:38Z</dcterms:modified>
</cp:coreProperties>
</file>